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68" r:id="rId15"/>
    <p:sldId id="269" r:id="rId16"/>
    <p:sldId id="270"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88EC4D2-B45E-4360-9002-93FE6C2C882F}" type="datetimeFigureOut">
              <a:rPr lang="en-US" smtClean="0"/>
              <a:t>11/1/2017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D9766EF-C1C1-41E4-999A-C57E6B429995}"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4427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8EC4D2-B45E-4360-9002-93FE6C2C882F}"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9766EF-C1C1-41E4-999A-C57E6B429995}" type="slidenum">
              <a:rPr lang="en-US" smtClean="0"/>
              <a:t>‹#›</a:t>
            </a:fld>
            <a:endParaRPr lang="en-US"/>
          </a:p>
        </p:txBody>
      </p:sp>
    </p:spTree>
    <p:extLst>
      <p:ext uri="{BB962C8B-B14F-4D97-AF65-F5344CB8AC3E}">
        <p14:creationId xmlns:p14="http://schemas.microsoft.com/office/powerpoint/2010/main" val="3981972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8EC4D2-B45E-4360-9002-93FE6C2C882F}"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766EF-C1C1-41E4-999A-C57E6B429995}"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6685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8EC4D2-B45E-4360-9002-93FE6C2C882F}"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766EF-C1C1-41E4-999A-C57E6B42999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6124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8EC4D2-B45E-4360-9002-93FE6C2C882F}"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766EF-C1C1-41E4-999A-C57E6B429995}" type="slidenum">
              <a:rPr lang="en-US" smtClean="0"/>
              <a:t>‹#›</a:t>
            </a:fld>
            <a:endParaRPr lang="en-US"/>
          </a:p>
        </p:txBody>
      </p:sp>
    </p:spTree>
    <p:extLst>
      <p:ext uri="{BB962C8B-B14F-4D97-AF65-F5344CB8AC3E}">
        <p14:creationId xmlns:p14="http://schemas.microsoft.com/office/powerpoint/2010/main" val="893330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8EC4D2-B45E-4360-9002-93FE6C2C882F}"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766EF-C1C1-41E4-999A-C57E6B42999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3738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8EC4D2-B45E-4360-9002-93FE6C2C882F}"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766EF-C1C1-41E4-999A-C57E6B429995}"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4276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8EC4D2-B45E-4360-9002-93FE6C2C882F}"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766EF-C1C1-41E4-999A-C57E6B429995}"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8924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8EC4D2-B45E-4360-9002-93FE6C2C882F}"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766EF-C1C1-41E4-999A-C57E6B429995}"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4516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8EC4D2-B45E-4360-9002-93FE6C2C882F}"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766EF-C1C1-41E4-999A-C57E6B429995}" type="slidenum">
              <a:rPr lang="en-US" smtClean="0"/>
              <a:t>‹#›</a:t>
            </a:fld>
            <a:endParaRPr lang="en-US"/>
          </a:p>
        </p:txBody>
      </p:sp>
    </p:spTree>
    <p:extLst>
      <p:ext uri="{BB962C8B-B14F-4D97-AF65-F5344CB8AC3E}">
        <p14:creationId xmlns:p14="http://schemas.microsoft.com/office/powerpoint/2010/main" val="1990477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8EC4D2-B45E-4360-9002-93FE6C2C882F}"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766EF-C1C1-41E4-999A-C57E6B429995}"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0255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8EC4D2-B45E-4360-9002-93FE6C2C882F}"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9766EF-C1C1-41E4-999A-C57E6B429995}" type="slidenum">
              <a:rPr lang="en-US" smtClean="0"/>
              <a:t>‹#›</a:t>
            </a:fld>
            <a:endParaRPr lang="en-US"/>
          </a:p>
        </p:txBody>
      </p:sp>
    </p:spTree>
    <p:extLst>
      <p:ext uri="{BB962C8B-B14F-4D97-AF65-F5344CB8AC3E}">
        <p14:creationId xmlns:p14="http://schemas.microsoft.com/office/powerpoint/2010/main" val="1115077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8EC4D2-B45E-4360-9002-93FE6C2C882F}" type="datetimeFigureOut">
              <a:rPr lang="en-US" smtClean="0"/>
              <a:t>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9766EF-C1C1-41E4-999A-C57E6B429995}"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102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88EC4D2-B45E-4360-9002-93FE6C2C882F}" type="datetimeFigureOut">
              <a:rPr lang="en-US" smtClean="0"/>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9766EF-C1C1-41E4-999A-C57E6B429995}"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0465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8EC4D2-B45E-4360-9002-93FE6C2C882F}" type="datetimeFigureOut">
              <a:rPr lang="en-US" smtClean="0"/>
              <a:t>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9766EF-C1C1-41E4-999A-C57E6B429995}" type="slidenum">
              <a:rPr lang="en-US" smtClean="0"/>
              <a:t>‹#›</a:t>
            </a:fld>
            <a:endParaRPr lang="en-US"/>
          </a:p>
        </p:txBody>
      </p:sp>
    </p:spTree>
    <p:extLst>
      <p:ext uri="{BB962C8B-B14F-4D97-AF65-F5344CB8AC3E}">
        <p14:creationId xmlns:p14="http://schemas.microsoft.com/office/powerpoint/2010/main" val="3548890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8EC4D2-B45E-4360-9002-93FE6C2C882F}"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9766EF-C1C1-41E4-999A-C57E6B429995}"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680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8EC4D2-B45E-4360-9002-93FE6C2C882F}"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9766EF-C1C1-41E4-999A-C57E6B429995}" type="slidenum">
              <a:rPr lang="en-US" smtClean="0"/>
              <a:t>‹#›</a:t>
            </a:fld>
            <a:endParaRPr lang="en-US"/>
          </a:p>
        </p:txBody>
      </p:sp>
    </p:spTree>
    <p:extLst>
      <p:ext uri="{BB962C8B-B14F-4D97-AF65-F5344CB8AC3E}">
        <p14:creationId xmlns:p14="http://schemas.microsoft.com/office/powerpoint/2010/main" val="1992841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88EC4D2-B45E-4360-9002-93FE6C2C882F}" type="datetimeFigureOut">
              <a:rPr lang="en-US" smtClean="0"/>
              <a:t>11/1/2017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9766EF-C1C1-41E4-999A-C57E6B429995}" type="slidenum">
              <a:rPr lang="en-US" smtClean="0"/>
              <a:t>‹#›</a:t>
            </a:fld>
            <a:endParaRPr lang="en-US"/>
          </a:p>
        </p:txBody>
      </p:sp>
    </p:spTree>
    <p:extLst>
      <p:ext uri="{BB962C8B-B14F-4D97-AF65-F5344CB8AC3E}">
        <p14:creationId xmlns:p14="http://schemas.microsoft.com/office/powerpoint/2010/main" val="154892385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Peasants, Trade, &amp; Cities</a:t>
            </a:r>
            <a:endParaRPr lang="en-US" dirty="0"/>
          </a:p>
        </p:txBody>
      </p:sp>
      <p:sp>
        <p:nvSpPr>
          <p:cNvPr id="3" name="Subtitle 2"/>
          <p:cNvSpPr>
            <a:spLocks noGrp="1"/>
          </p:cNvSpPr>
          <p:nvPr>
            <p:ph type="subTitle" idx="1"/>
          </p:nvPr>
        </p:nvSpPr>
        <p:spPr/>
        <p:txBody>
          <a:bodyPr/>
          <a:lstStyle/>
          <a:p>
            <a:r>
              <a:rPr lang="en-US" dirty="0" smtClean="0"/>
              <a:t>Block 1</a:t>
            </a:r>
            <a:endParaRPr lang="en-US" dirty="0"/>
          </a:p>
        </p:txBody>
      </p:sp>
    </p:spTree>
    <p:extLst>
      <p:ext uri="{BB962C8B-B14F-4D97-AF65-F5344CB8AC3E}">
        <p14:creationId xmlns:p14="http://schemas.microsoft.com/office/powerpoint/2010/main" val="3679832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988580" y="1957973"/>
            <a:ext cx="3365284" cy="3127519"/>
          </a:xfrm>
          <a:prstGeom prst="rect">
            <a:avLst/>
          </a:prstGeom>
        </p:spPr>
      </p:pic>
      <p:sp>
        <p:nvSpPr>
          <p:cNvPr id="2" name="Title 1"/>
          <p:cNvSpPr>
            <a:spLocks noGrp="1"/>
          </p:cNvSpPr>
          <p:nvPr>
            <p:ph type="title"/>
          </p:nvPr>
        </p:nvSpPr>
        <p:spPr/>
        <p:txBody>
          <a:bodyPr>
            <a:normAutofit fontScale="90000"/>
          </a:bodyPr>
          <a:lstStyle/>
          <a:p>
            <a:pPr fontAlgn="base"/>
            <a:r>
              <a:rPr lang="en-US" b="1" i="1" dirty="0"/>
              <a:t>What was life like for nobles and peasants under the economic system of </a:t>
            </a:r>
            <a:r>
              <a:rPr lang="en-US" b="1" i="1" dirty="0" err="1"/>
              <a:t>manorialism</a:t>
            </a:r>
            <a:r>
              <a:rPr lang="en-US" b="1" i="1" dirty="0"/>
              <a:t>?</a:t>
            </a:r>
            <a:r>
              <a:rPr lang="en-US" dirty="0"/>
              <a:t/>
            </a:r>
            <a:br>
              <a:rPr lang="en-US" dirty="0"/>
            </a:br>
            <a:r>
              <a:rPr lang="en-US" dirty="0"/>
              <a:t/>
            </a:r>
            <a:br>
              <a:rPr lang="en-US" dirty="0"/>
            </a:br>
            <a:endParaRPr lang="en-US" dirty="0"/>
          </a:p>
        </p:txBody>
      </p:sp>
      <p:sp>
        <p:nvSpPr>
          <p:cNvPr id="4" name="Text Placeholder 3"/>
          <p:cNvSpPr>
            <a:spLocks noGrp="1"/>
          </p:cNvSpPr>
          <p:nvPr>
            <p:ph type="body" sz="half" idx="2"/>
          </p:nvPr>
        </p:nvSpPr>
        <p:spPr>
          <a:xfrm>
            <a:off x="1295399" y="2636107"/>
            <a:ext cx="6241816" cy="3328087"/>
          </a:xfrm>
        </p:spPr>
        <p:txBody>
          <a:bodyPr>
            <a:normAutofit lnSpcReduction="10000"/>
          </a:bodyPr>
          <a:lstStyle/>
          <a:p>
            <a:pPr marL="342900" indent="-342900" algn="l">
              <a:buFont typeface="Arial" panose="020B0604020202020204" pitchFamily="34" charset="0"/>
              <a:buChar char="•"/>
            </a:pPr>
            <a:r>
              <a:rPr lang="en-US" sz="2000" dirty="0"/>
              <a:t>Landholding nobles owned large agricultural estates, or manors, which made their leisurely lifestyle possible.</a:t>
            </a:r>
          </a:p>
          <a:p>
            <a:pPr marL="342900" indent="-342900" algn="l">
              <a:buFont typeface="Arial" panose="020B0604020202020204" pitchFamily="34" charset="0"/>
              <a:buChar char="•"/>
            </a:pPr>
            <a:r>
              <a:rPr lang="en-US" sz="2000" dirty="0"/>
              <a:t>Manors were worked by peasants and serfs who did so in exchange for protection and the chance to own a small piece of land.</a:t>
            </a:r>
          </a:p>
          <a:p>
            <a:pPr marL="342900" indent="-342900" algn="l">
              <a:buFont typeface="Arial" panose="020B0604020202020204" pitchFamily="34" charset="0"/>
              <a:buChar char="•"/>
            </a:pPr>
            <a:r>
              <a:rPr lang="en-US" sz="2000" dirty="0"/>
              <a:t>The manorial system was similar to feudalism, but it lacked the political and military implications that underpinned feudalism.</a:t>
            </a:r>
          </a:p>
          <a:p>
            <a:pPr marL="342900" indent="-342900" algn="l">
              <a:buFont typeface="Arial" panose="020B0604020202020204" pitchFamily="34" charset="0"/>
              <a:buChar char="•"/>
            </a:pPr>
            <a:r>
              <a:rPr lang="en-US" sz="2000" dirty="0"/>
              <a:t>Peasants lived in simple thatched cottages and performed a variety of tasks, determined by the seasons of the year.</a:t>
            </a:r>
          </a:p>
          <a:p>
            <a:endParaRPr lang="en-US" dirty="0"/>
          </a:p>
        </p:txBody>
      </p:sp>
    </p:spTree>
    <p:extLst>
      <p:ext uri="{BB962C8B-B14F-4D97-AF65-F5344CB8AC3E}">
        <p14:creationId xmlns:p14="http://schemas.microsoft.com/office/powerpoint/2010/main" val="18503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were serfs legally bound to the land?</a:t>
            </a:r>
            <a:endParaRPr lang="en-US" dirty="0"/>
          </a:p>
        </p:txBody>
      </p:sp>
      <p:sp>
        <p:nvSpPr>
          <p:cNvPr id="4" name="Text Placeholder 3"/>
          <p:cNvSpPr>
            <a:spLocks noGrp="1"/>
          </p:cNvSpPr>
          <p:nvPr>
            <p:ph type="body" sz="half" idx="2"/>
          </p:nvPr>
        </p:nvSpPr>
        <p:spPr/>
        <p:txBody>
          <a:bodyPr/>
          <a:lstStyle/>
          <a:p>
            <a:r>
              <a:rPr lang="en-US" dirty="0" smtClean="0"/>
              <a:t>Serf’s worked the lord’s land and gave a percentage to him</a:t>
            </a:r>
          </a:p>
          <a:p>
            <a:r>
              <a:rPr lang="en-US" dirty="0" smtClean="0"/>
              <a:t>Paid Rent</a:t>
            </a:r>
          </a:p>
          <a:p>
            <a:r>
              <a:rPr lang="en-US" dirty="0" smtClean="0"/>
              <a:t>Were subject to the lord’s laws</a:t>
            </a:r>
            <a:endParaRPr lang="en-US" dirty="0"/>
          </a:p>
        </p:txBody>
      </p:sp>
      <p:pic>
        <p:nvPicPr>
          <p:cNvPr id="5" name="Picture 4"/>
          <p:cNvPicPr>
            <a:picLocks noChangeAspect="1"/>
          </p:cNvPicPr>
          <p:nvPr/>
        </p:nvPicPr>
        <p:blipFill>
          <a:blip r:embed="rId2"/>
          <a:stretch>
            <a:fillRect/>
          </a:stretch>
        </p:blipFill>
        <p:spPr>
          <a:xfrm>
            <a:off x="7346477" y="1601487"/>
            <a:ext cx="3924781" cy="2813994"/>
          </a:xfrm>
          <a:prstGeom prst="rect">
            <a:avLst/>
          </a:prstGeom>
        </p:spPr>
      </p:pic>
    </p:spTree>
    <p:extLst>
      <p:ext uri="{BB962C8B-B14F-4D97-AF65-F5344CB8AC3E}">
        <p14:creationId xmlns:p14="http://schemas.microsoft.com/office/powerpoint/2010/main" val="404439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 </a:t>
            </a:r>
            <a:br>
              <a:rPr lang="en-US" dirty="0"/>
            </a:br>
            <a:r>
              <a:rPr lang="en-US" dirty="0"/>
              <a:t>What spurred the growth of cities in the Middle Ages?</a:t>
            </a:r>
            <a:br>
              <a:rPr lang="en-US" dirty="0"/>
            </a:br>
            <a:endParaRPr lang="en-US" dirty="0"/>
          </a:p>
        </p:txBody>
      </p:sp>
      <p:sp>
        <p:nvSpPr>
          <p:cNvPr id="9" name="Content Placeholder 8"/>
          <p:cNvSpPr>
            <a:spLocks noGrp="1"/>
          </p:cNvSpPr>
          <p:nvPr>
            <p:ph sz="half" idx="1"/>
          </p:nvPr>
        </p:nvSpPr>
        <p:spPr/>
        <p:txBody>
          <a:bodyPr>
            <a:normAutofit/>
          </a:bodyPr>
          <a:lstStyle/>
          <a:p>
            <a:r>
              <a:rPr lang="en-US" dirty="0"/>
              <a:t>The revival of trade in medieval Europe led directly to a growth of cities in the eleventh and twelfth centuries.</a:t>
            </a:r>
          </a:p>
          <a:p>
            <a:r>
              <a:rPr lang="en-US" dirty="0"/>
              <a:t>Merchants and craftspeople settled in old Roman cities as well as founded new ones, especially in northern Europe.</a:t>
            </a:r>
          </a:p>
          <a:p>
            <a:endParaRPr lang="en-US" dirty="0"/>
          </a:p>
        </p:txBody>
      </p:sp>
      <p:sp>
        <p:nvSpPr>
          <p:cNvPr id="10" name="Content Placeholder 9"/>
          <p:cNvSpPr>
            <a:spLocks noGrp="1"/>
          </p:cNvSpPr>
          <p:nvPr>
            <p:ph sz="half" idx="2"/>
          </p:nvPr>
        </p:nvSpPr>
        <p:spPr/>
        <p:txBody>
          <a:bodyPr>
            <a:normAutofit/>
          </a:bodyPr>
          <a:lstStyle/>
          <a:p>
            <a:r>
              <a:rPr lang="en-US" dirty="0"/>
              <a:t>The merchant and artisan class of these new cities later came to be called burghers, or bourgeoisie.</a:t>
            </a:r>
          </a:p>
          <a:p>
            <a:r>
              <a:rPr lang="en-US" dirty="0"/>
              <a:t>Over time, cities fell less under the control of the local lord and were governed instead by a system designed to keep patricians in power.</a:t>
            </a:r>
          </a:p>
          <a:p>
            <a:endParaRPr lang="en-US" dirty="0"/>
          </a:p>
        </p:txBody>
      </p:sp>
    </p:spTree>
    <p:extLst>
      <p:ext uri="{BB962C8B-B14F-4D97-AF65-F5344CB8AC3E}">
        <p14:creationId xmlns:p14="http://schemas.microsoft.com/office/powerpoint/2010/main" val="121321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 calcmode="lin" valueType="num">
                                      <p:cBhvr additive="base">
                                        <p:cTn id="2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What were guilds and what did they do?</a:t>
            </a:r>
            <a:endParaRPr lang="en-US" dirty="0"/>
          </a:p>
        </p:txBody>
      </p:sp>
      <p:sp>
        <p:nvSpPr>
          <p:cNvPr id="6" name="Content Placeholder 5"/>
          <p:cNvSpPr>
            <a:spLocks noGrp="1"/>
          </p:cNvSpPr>
          <p:nvPr>
            <p:ph idx="1"/>
          </p:nvPr>
        </p:nvSpPr>
        <p:spPr/>
        <p:txBody>
          <a:bodyPr/>
          <a:lstStyle/>
          <a:p>
            <a:r>
              <a:rPr lang="en-US" dirty="0"/>
              <a:t>Guilds were organizations of people who all worked in the same craft. Guilds set standards for the quality of goods produced and determined who could enter their trades.</a:t>
            </a:r>
          </a:p>
        </p:txBody>
      </p:sp>
      <p:pic>
        <p:nvPicPr>
          <p:cNvPr id="7" name="Picture 6"/>
          <p:cNvPicPr>
            <a:picLocks noChangeAspect="1"/>
          </p:cNvPicPr>
          <p:nvPr/>
        </p:nvPicPr>
        <p:blipFill>
          <a:blip r:embed="rId2"/>
          <a:stretch>
            <a:fillRect/>
          </a:stretch>
        </p:blipFill>
        <p:spPr>
          <a:xfrm>
            <a:off x="4980836" y="3531124"/>
            <a:ext cx="3993226" cy="2481287"/>
          </a:xfrm>
          <a:prstGeom prst="rect">
            <a:avLst/>
          </a:prstGeom>
        </p:spPr>
      </p:pic>
    </p:spTree>
    <p:extLst>
      <p:ext uri="{BB962C8B-B14F-4D97-AF65-F5344CB8AC3E}">
        <p14:creationId xmlns:p14="http://schemas.microsoft.com/office/powerpoint/2010/main" val="120810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What role did guilds play in the economic life of towns and cities?</a:t>
            </a:r>
            <a:endParaRPr lang="en-US" dirty="0"/>
          </a:p>
        </p:txBody>
      </p:sp>
      <p:sp>
        <p:nvSpPr>
          <p:cNvPr id="7" name="Text Placeholder 6"/>
          <p:cNvSpPr>
            <a:spLocks noGrp="1"/>
          </p:cNvSpPr>
          <p:nvPr>
            <p:ph type="body" sz="half" idx="2"/>
          </p:nvPr>
        </p:nvSpPr>
        <p:spPr/>
        <p:txBody>
          <a:bodyPr/>
          <a:lstStyle/>
          <a:p>
            <a:r>
              <a:rPr lang="en-US" dirty="0" smtClean="0"/>
              <a:t>Guilds set quality standards</a:t>
            </a:r>
          </a:p>
          <a:p>
            <a:r>
              <a:rPr lang="en-US" dirty="0" smtClean="0"/>
              <a:t>Fixed Prices</a:t>
            </a:r>
          </a:p>
          <a:p>
            <a:r>
              <a:rPr lang="en-US" dirty="0" smtClean="0"/>
              <a:t>Controlled the number of people </a:t>
            </a:r>
          </a:p>
          <a:p>
            <a:r>
              <a:rPr lang="en-US" dirty="0" smtClean="0"/>
              <a:t>entering a trade</a:t>
            </a:r>
            <a:endParaRPr lang="en-US" dirty="0"/>
          </a:p>
        </p:txBody>
      </p:sp>
      <p:pic>
        <p:nvPicPr>
          <p:cNvPr id="10" name="Picture 9"/>
          <p:cNvPicPr>
            <a:picLocks noChangeAspect="1"/>
          </p:cNvPicPr>
          <p:nvPr/>
        </p:nvPicPr>
        <p:blipFill>
          <a:blip r:embed="rId2"/>
          <a:stretch>
            <a:fillRect/>
          </a:stretch>
        </p:blipFill>
        <p:spPr>
          <a:xfrm>
            <a:off x="8594252" y="1250477"/>
            <a:ext cx="2691586" cy="3561175"/>
          </a:xfrm>
          <a:prstGeom prst="rect">
            <a:avLst/>
          </a:prstGeom>
        </p:spPr>
      </p:pic>
      <p:pic>
        <p:nvPicPr>
          <p:cNvPr id="13" name="Picture 12"/>
          <p:cNvPicPr>
            <a:picLocks noChangeAspect="1"/>
          </p:cNvPicPr>
          <p:nvPr/>
        </p:nvPicPr>
        <p:blipFill>
          <a:blip r:embed="rId3"/>
          <a:stretch>
            <a:fillRect/>
          </a:stretch>
        </p:blipFill>
        <p:spPr>
          <a:xfrm>
            <a:off x="5160547" y="886026"/>
            <a:ext cx="3145852" cy="4905174"/>
          </a:xfrm>
          <a:prstGeom prst="rect">
            <a:avLst/>
          </a:prstGeom>
        </p:spPr>
      </p:pic>
    </p:spTree>
    <p:extLst>
      <p:ext uri="{BB962C8B-B14F-4D97-AF65-F5344CB8AC3E}">
        <p14:creationId xmlns:p14="http://schemas.microsoft.com/office/powerpoint/2010/main" val="97209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additive="base">
                                        <p:cTn id="2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Medieval Trade Routes</a:t>
            </a:r>
            <a:endParaRPr lang="en-US" dirty="0"/>
          </a:p>
        </p:txBody>
      </p:sp>
      <p:pic>
        <p:nvPicPr>
          <p:cNvPr id="5" name="Content Placeholder 4"/>
          <p:cNvPicPr>
            <a:picLocks noGrp="1" noChangeAspect="1"/>
          </p:cNvPicPr>
          <p:nvPr>
            <p:ph idx="1"/>
          </p:nvPr>
        </p:nvPicPr>
        <p:blipFill>
          <a:blip r:embed="rId2"/>
          <a:stretch>
            <a:fillRect/>
          </a:stretch>
        </p:blipFill>
        <p:spPr>
          <a:xfrm>
            <a:off x="5418138" y="1412255"/>
            <a:ext cx="5470525" cy="4033491"/>
          </a:xfrm>
          <a:prstGeom prst="rect">
            <a:avLst/>
          </a:prstGeom>
        </p:spPr>
      </p:pic>
      <p:sp>
        <p:nvSpPr>
          <p:cNvPr id="4" name="Text Placeholder 3"/>
          <p:cNvSpPr>
            <a:spLocks noGrp="1"/>
          </p:cNvSpPr>
          <p:nvPr>
            <p:ph type="body" sz="half" idx="2"/>
          </p:nvPr>
        </p:nvSpPr>
        <p:spPr/>
        <p:txBody>
          <a:bodyPr/>
          <a:lstStyle/>
          <a:p>
            <a:endParaRPr lang="en-US" dirty="0" smtClean="0"/>
          </a:p>
          <a:p>
            <a:r>
              <a:rPr lang="en-US" dirty="0" smtClean="0"/>
              <a:t>Are there more trade routes on water or on land?</a:t>
            </a:r>
          </a:p>
          <a:p>
            <a:endParaRPr lang="en-US" dirty="0"/>
          </a:p>
          <a:p>
            <a:r>
              <a:rPr lang="en-US" dirty="0"/>
              <a:t>Why do you think this was the case?</a:t>
            </a:r>
          </a:p>
        </p:txBody>
      </p:sp>
    </p:spTree>
    <p:extLst>
      <p:ext uri="{BB962C8B-B14F-4D97-AF65-F5344CB8AC3E}">
        <p14:creationId xmlns:p14="http://schemas.microsoft.com/office/powerpoint/2010/main" val="357792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wipe(down)">
                                      <p:cBhvr>
                                        <p:cTn id="1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freedoms did people in cities have? How did they get them?</a:t>
            </a:r>
            <a:endParaRPr lang="en-US" dirty="0"/>
          </a:p>
        </p:txBody>
      </p:sp>
      <p:pic>
        <p:nvPicPr>
          <p:cNvPr id="5" name="Content Placeholder 4"/>
          <p:cNvPicPr>
            <a:picLocks noGrp="1" noChangeAspect="1"/>
          </p:cNvPicPr>
          <p:nvPr>
            <p:ph idx="1"/>
          </p:nvPr>
        </p:nvPicPr>
        <p:blipFill>
          <a:blip r:embed="rId2"/>
          <a:stretch>
            <a:fillRect/>
          </a:stretch>
        </p:blipFill>
        <p:spPr>
          <a:xfrm>
            <a:off x="5501829" y="1388534"/>
            <a:ext cx="5303144" cy="4080935"/>
          </a:xfrm>
          <a:prstGeom prst="rect">
            <a:avLst/>
          </a:prstGeom>
        </p:spPr>
      </p:pic>
      <p:sp>
        <p:nvSpPr>
          <p:cNvPr id="4" name="Text Placeholder 3"/>
          <p:cNvSpPr>
            <a:spLocks noGrp="1"/>
          </p:cNvSpPr>
          <p:nvPr>
            <p:ph type="body" sz="half" idx="2"/>
          </p:nvPr>
        </p:nvSpPr>
        <p:spPr/>
        <p:txBody>
          <a:bodyPr>
            <a:normAutofit lnSpcReduction="10000"/>
          </a:bodyPr>
          <a:lstStyle/>
          <a:p>
            <a:r>
              <a:rPr lang="en-US" dirty="0" smtClean="0"/>
              <a:t>People had the right to buy and sell property</a:t>
            </a:r>
          </a:p>
          <a:p>
            <a:r>
              <a:rPr lang="en-US" dirty="0" smtClean="0"/>
              <a:t>Freedom from military service</a:t>
            </a:r>
          </a:p>
          <a:p>
            <a:r>
              <a:rPr lang="en-US" dirty="0" smtClean="0"/>
              <a:t>Written law guaranteeing their freedom</a:t>
            </a:r>
          </a:p>
          <a:p>
            <a:r>
              <a:rPr lang="en-US" dirty="0" smtClean="0"/>
              <a:t>An escaped serf had the right to become free after having lived there in a town for more than a year</a:t>
            </a:r>
          </a:p>
          <a:p>
            <a:r>
              <a:rPr lang="en-US" dirty="0" smtClean="0"/>
              <a:t>People gained these freedoms from buying them from lords and kings.</a:t>
            </a:r>
            <a:endParaRPr lang="en-US" dirty="0"/>
          </a:p>
        </p:txBody>
      </p:sp>
    </p:spTree>
    <p:extLst>
      <p:ext uri="{BB962C8B-B14F-4D97-AF65-F5344CB8AC3E}">
        <p14:creationId xmlns:p14="http://schemas.microsoft.com/office/powerpoint/2010/main" val="391347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1000"/>
                                        <p:tgtEl>
                                          <p:spTgt spid="4">
                                            <p:txEl>
                                              <p:pRg st="4" end="4"/>
                                            </p:txEl>
                                          </p:spTgt>
                                        </p:tgtEl>
                                      </p:cBhvr>
                                    </p:animEffect>
                                    <p:anim calcmode="lin" valueType="num">
                                      <p:cBhvr>
                                        <p:cTn id="3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401" y="652619"/>
            <a:ext cx="9601196" cy="492441"/>
          </a:xfrm>
        </p:spPr>
        <p:txBody>
          <a:bodyPr>
            <a:normAutofit fontScale="90000"/>
          </a:bodyPr>
          <a:lstStyle/>
          <a:p>
            <a:r>
              <a:rPr lang="en-US" dirty="0" smtClean="0"/>
              <a:t>Facts about Medieval city planning</a:t>
            </a:r>
            <a:endParaRPr lang="en-US" dirty="0"/>
          </a:p>
        </p:txBody>
      </p:sp>
      <p:sp>
        <p:nvSpPr>
          <p:cNvPr id="6" name="Content Placeholder 5"/>
          <p:cNvSpPr>
            <a:spLocks noGrp="1"/>
          </p:cNvSpPr>
          <p:nvPr>
            <p:ph idx="1"/>
          </p:nvPr>
        </p:nvSpPr>
        <p:spPr>
          <a:xfrm>
            <a:off x="1295401" y="1375719"/>
            <a:ext cx="9601196" cy="4975654"/>
          </a:xfrm>
        </p:spPr>
        <p:txBody>
          <a:bodyPr>
            <a:normAutofit fontScale="85000" lnSpcReduction="20000"/>
          </a:bodyPr>
          <a:lstStyle/>
          <a:p>
            <a:r>
              <a:rPr lang="en-US" sz="3000" dirty="0"/>
              <a:t>Because of the need to keep medieval cities small and enclosed, the only open space in most cities or towns was the market square and the area near the church or cathedral. Main streets came out of the market center like the spokes of wheel and led to a small number of gates in the walls around the city.</a:t>
            </a:r>
          </a:p>
          <a:p>
            <a:r>
              <a:rPr lang="en-US" sz="3000" dirty="0"/>
              <a:t>In medieval towns, homes were built close together and were framed with heavy timbers. Walls were usually just woven reeds mixed with clay or plaster. Roofs were often thatched, and floors were lined with straw. Fireplaces had chimneys, and fire caused by sparks landing on the roof was a significant danger.</a:t>
            </a:r>
          </a:p>
          <a:p>
            <a:r>
              <a:rPr lang="en-US" sz="3000" dirty="0"/>
              <a:t>The most important structures in medieval towns were cathedrals and halls for guilds. Some of the cathedrals, such as the one in Chartres, France, are still standing today.</a:t>
            </a:r>
          </a:p>
          <a:p>
            <a:endParaRPr lang="en-US" dirty="0"/>
          </a:p>
        </p:txBody>
      </p:sp>
    </p:spTree>
    <p:extLst>
      <p:ext uri="{BB962C8B-B14F-4D97-AF65-F5344CB8AC3E}">
        <p14:creationId xmlns:p14="http://schemas.microsoft.com/office/powerpoint/2010/main" val="15485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ircle(in)">
                                      <p:cBhvr>
                                        <p:cTn id="1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Do you think women had more freedom in cities or on manor?  Why? </a:t>
            </a:r>
            <a:r>
              <a:rPr lang="en-US" dirty="0" smtClean="0"/>
              <a:t>Don’t answer on the back…cause DUH! You have no room. Oops! </a:t>
            </a:r>
            <a:r>
              <a:rPr lang="en-US" dirty="0"/>
              <a:t/>
            </a:r>
            <a:br>
              <a:rPr lang="en-US" dirty="0"/>
            </a:br>
            <a:endParaRPr lang="en-US" dirty="0"/>
          </a:p>
        </p:txBody>
      </p:sp>
      <p:pic>
        <p:nvPicPr>
          <p:cNvPr id="2" name="Picture Placeholder 1"/>
          <p:cNvPicPr>
            <a:picLocks noGrp="1" noChangeAspect="1"/>
          </p:cNvPicPr>
          <p:nvPr>
            <p:ph type="pic" idx="1"/>
          </p:nvPr>
        </p:nvPicPr>
        <p:blipFill>
          <a:blip r:embed="rId2"/>
          <a:srcRect l="4679" r="4679"/>
          <a:stretch>
            <a:fillRect/>
          </a:stretch>
        </p:blipFill>
        <p:spPr>
          <a:xfrm>
            <a:off x="8136020" y="1049638"/>
            <a:ext cx="3063347" cy="4775200"/>
          </a:xfrm>
          <a:prstGeom prst="rect">
            <a:avLst/>
          </a:prstGeom>
        </p:spPr>
      </p:pic>
      <p:sp>
        <p:nvSpPr>
          <p:cNvPr id="6" name="Text Placeholder 5"/>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1498213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pgs. 232-235</a:t>
            </a:r>
            <a:endParaRPr lang="en-US" dirty="0"/>
          </a:p>
        </p:txBody>
      </p:sp>
      <p:sp>
        <p:nvSpPr>
          <p:cNvPr id="3" name="Content Placeholder 2"/>
          <p:cNvSpPr>
            <a:spLocks noGrp="1"/>
          </p:cNvSpPr>
          <p:nvPr>
            <p:ph idx="1"/>
          </p:nvPr>
        </p:nvSpPr>
        <p:spPr>
          <a:xfrm>
            <a:off x="1295401" y="1359243"/>
            <a:ext cx="9601196" cy="5033319"/>
          </a:xfrm>
        </p:spPr>
        <p:txBody>
          <a:bodyPr>
            <a:normAutofit/>
          </a:bodyPr>
          <a:lstStyle/>
          <a:p>
            <a:r>
              <a:rPr lang="en-US" sz="3000" i="1" dirty="0" err="1" smtClean="0"/>
              <a:t>Carruca</a:t>
            </a:r>
            <a:endParaRPr lang="en-US" sz="3000" i="1" dirty="0" smtClean="0"/>
          </a:p>
          <a:p>
            <a:r>
              <a:rPr lang="en-US" sz="3000" dirty="0" smtClean="0"/>
              <a:t>Serf</a:t>
            </a:r>
          </a:p>
          <a:p>
            <a:r>
              <a:rPr lang="en-US" sz="3000" dirty="0" smtClean="0"/>
              <a:t>Patrician</a:t>
            </a:r>
          </a:p>
          <a:p>
            <a:r>
              <a:rPr lang="en-US" sz="3000" dirty="0" smtClean="0"/>
              <a:t>Manor</a:t>
            </a:r>
          </a:p>
          <a:p>
            <a:r>
              <a:rPr lang="en-US" sz="3000" dirty="0" smtClean="0"/>
              <a:t>Bourgeoisie</a:t>
            </a:r>
          </a:p>
          <a:p>
            <a:r>
              <a:rPr lang="en-US" sz="3000" dirty="0" smtClean="0"/>
              <a:t>Medieval</a:t>
            </a:r>
          </a:p>
          <a:p>
            <a:r>
              <a:rPr lang="en-US" sz="3000" dirty="0" smtClean="0"/>
              <a:t>Technology</a:t>
            </a:r>
          </a:p>
          <a:p>
            <a:r>
              <a:rPr lang="en-US" sz="3000" dirty="0" smtClean="0"/>
              <a:t>Crucial</a:t>
            </a:r>
          </a:p>
          <a:p>
            <a:pPr marL="0" indent="0">
              <a:buNone/>
            </a:pPr>
            <a:endParaRPr lang="en-US" dirty="0"/>
          </a:p>
        </p:txBody>
      </p:sp>
    </p:spTree>
    <p:extLst>
      <p:ext uri="{BB962C8B-B14F-4D97-AF65-F5344CB8AC3E}">
        <p14:creationId xmlns:p14="http://schemas.microsoft.com/office/powerpoint/2010/main" val="32748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i="1" dirty="0" err="1" smtClean="0"/>
              <a:t>Carruca</a:t>
            </a:r>
            <a:r>
              <a:rPr lang="en-US" sz="4000" i="1" dirty="0" smtClean="0"/>
              <a:t> </a:t>
            </a:r>
            <a:endParaRPr lang="en-US" sz="4000" i="1" dirty="0"/>
          </a:p>
        </p:txBody>
      </p:sp>
      <p:sp>
        <p:nvSpPr>
          <p:cNvPr id="6" name="Text Placeholder 5"/>
          <p:cNvSpPr>
            <a:spLocks noGrp="1"/>
          </p:cNvSpPr>
          <p:nvPr>
            <p:ph type="body" sz="half" idx="2"/>
          </p:nvPr>
        </p:nvSpPr>
        <p:spPr/>
        <p:txBody>
          <a:bodyPr/>
          <a:lstStyle/>
          <a:p>
            <a:r>
              <a:rPr lang="en-US" dirty="0" smtClean="0"/>
              <a:t>A heavy, wheeled plow with an iron plowshare.</a:t>
            </a:r>
            <a:endParaRPr lang="en-US" dirty="0"/>
          </a:p>
        </p:txBody>
      </p:sp>
      <p:pic>
        <p:nvPicPr>
          <p:cNvPr id="7" name="Picture 6"/>
          <p:cNvPicPr>
            <a:picLocks noChangeAspect="1"/>
          </p:cNvPicPr>
          <p:nvPr/>
        </p:nvPicPr>
        <p:blipFill>
          <a:blip r:embed="rId2"/>
          <a:stretch>
            <a:fillRect/>
          </a:stretch>
        </p:blipFill>
        <p:spPr>
          <a:xfrm>
            <a:off x="6713323" y="1524000"/>
            <a:ext cx="4762500" cy="3810000"/>
          </a:xfrm>
          <a:prstGeom prst="rect">
            <a:avLst/>
          </a:prstGeom>
        </p:spPr>
      </p:pic>
    </p:spTree>
    <p:extLst>
      <p:ext uri="{BB962C8B-B14F-4D97-AF65-F5344CB8AC3E}">
        <p14:creationId xmlns:p14="http://schemas.microsoft.com/office/powerpoint/2010/main" val="1910176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758794"/>
            <a:ext cx="6241816" cy="1371600"/>
          </a:xfrm>
        </p:spPr>
        <p:txBody>
          <a:bodyPr>
            <a:normAutofit/>
          </a:bodyPr>
          <a:lstStyle/>
          <a:p>
            <a:r>
              <a:rPr lang="en-US" sz="4800" dirty="0" smtClean="0"/>
              <a:t>Serf</a:t>
            </a:r>
            <a:endParaRPr lang="en-US" sz="4800" dirty="0"/>
          </a:p>
        </p:txBody>
      </p:sp>
      <p:sp>
        <p:nvSpPr>
          <p:cNvPr id="4" name="Text Placeholder 3"/>
          <p:cNvSpPr>
            <a:spLocks noGrp="1"/>
          </p:cNvSpPr>
          <p:nvPr>
            <p:ph type="body" sz="half" idx="2"/>
          </p:nvPr>
        </p:nvSpPr>
        <p:spPr>
          <a:xfrm>
            <a:off x="1295399" y="2341032"/>
            <a:ext cx="6241816" cy="1828800"/>
          </a:xfrm>
        </p:spPr>
        <p:txBody>
          <a:bodyPr/>
          <a:lstStyle/>
          <a:p>
            <a:r>
              <a:rPr lang="en-US" dirty="0" smtClean="0"/>
              <a:t>Peasants legally bound to the land.</a:t>
            </a:r>
            <a:endParaRPr lang="en-US" dirty="0"/>
          </a:p>
        </p:txBody>
      </p:sp>
      <p:pic>
        <p:nvPicPr>
          <p:cNvPr id="5" name="Picture 4"/>
          <p:cNvPicPr>
            <a:picLocks noChangeAspect="1"/>
          </p:cNvPicPr>
          <p:nvPr/>
        </p:nvPicPr>
        <p:blipFill>
          <a:blip r:embed="rId2"/>
          <a:stretch>
            <a:fillRect/>
          </a:stretch>
        </p:blipFill>
        <p:spPr>
          <a:xfrm>
            <a:off x="2051350" y="2936938"/>
            <a:ext cx="5024953" cy="2887064"/>
          </a:xfrm>
          <a:prstGeom prst="rect">
            <a:avLst/>
          </a:prstGeom>
        </p:spPr>
      </p:pic>
    </p:spTree>
    <p:extLst>
      <p:ext uri="{BB962C8B-B14F-4D97-AF65-F5344CB8AC3E}">
        <p14:creationId xmlns:p14="http://schemas.microsoft.com/office/powerpoint/2010/main" val="2204492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p:txBody>
          <a:bodyPr/>
          <a:lstStyle/>
          <a:p>
            <a:r>
              <a:rPr lang="en-US" dirty="0" smtClean="0"/>
              <a:t>Bourgeoisie	</a:t>
            </a:r>
            <a:endParaRPr lang="en-US" dirty="0"/>
          </a:p>
        </p:txBody>
      </p:sp>
      <p:sp>
        <p:nvSpPr>
          <p:cNvPr id="10" name="Content Placeholder 9"/>
          <p:cNvSpPr>
            <a:spLocks noGrp="1"/>
          </p:cNvSpPr>
          <p:nvPr>
            <p:ph sz="half" idx="2"/>
          </p:nvPr>
        </p:nvSpPr>
        <p:spPr/>
        <p:txBody>
          <a:bodyPr>
            <a:normAutofit/>
          </a:bodyPr>
          <a:lstStyle/>
          <a:p>
            <a:r>
              <a:rPr lang="en-US" sz="2000" dirty="0" smtClean="0"/>
              <a:t>The middle class, including merchants, industrialists, and professional people</a:t>
            </a:r>
            <a:endParaRPr lang="en-US" sz="2000" dirty="0"/>
          </a:p>
        </p:txBody>
      </p:sp>
      <p:sp>
        <p:nvSpPr>
          <p:cNvPr id="11" name="Text Placeholder 10"/>
          <p:cNvSpPr>
            <a:spLocks noGrp="1"/>
          </p:cNvSpPr>
          <p:nvPr>
            <p:ph type="body" sz="quarter" idx="3"/>
          </p:nvPr>
        </p:nvSpPr>
        <p:spPr/>
        <p:txBody>
          <a:bodyPr/>
          <a:lstStyle/>
          <a:p>
            <a:r>
              <a:rPr lang="en-US" dirty="0" smtClean="0"/>
              <a:t>Manor</a:t>
            </a:r>
            <a:endParaRPr lang="en-US" dirty="0"/>
          </a:p>
        </p:txBody>
      </p:sp>
      <p:sp>
        <p:nvSpPr>
          <p:cNvPr id="12" name="Content Placeholder 11"/>
          <p:cNvSpPr>
            <a:spLocks noGrp="1"/>
          </p:cNvSpPr>
          <p:nvPr>
            <p:ph sz="quarter" idx="4"/>
          </p:nvPr>
        </p:nvSpPr>
        <p:spPr/>
        <p:txBody>
          <a:bodyPr/>
          <a:lstStyle/>
          <a:p>
            <a:r>
              <a:rPr lang="en-US" dirty="0" smtClean="0"/>
              <a:t>An agricultural estate that a lord ran and peasants worked. </a:t>
            </a:r>
            <a:endParaRPr lang="en-US" dirty="0"/>
          </a:p>
        </p:txBody>
      </p:sp>
      <p:pic>
        <p:nvPicPr>
          <p:cNvPr id="13" name="Picture 12"/>
          <p:cNvPicPr>
            <a:picLocks noChangeAspect="1"/>
          </p:cNvPicPr>
          <p:nvPr/>
        </p:nvPicPr>
        <p:blipFill>
          <a:blip r:embed="rId2"/>
          <a:stretch>
            <a:fillRect/>
          </a:stretch>
        </p:blipFill>
        <p:spPr>
          <a:xfrm>
            <a:off x="1973496" y="3983396"/>
            <a:ext cx="2948330" cy="2248532"/>
          </a:xfrm>
          <a:prstGeom prst="rect">
            <a:avLst/>
          </a:prstGeom>
        </p:spPr>
      </p:pic>
      <p:pic>
        <p:nvPicPr>
          <p:cNvPr id="14" name="Picture 13"/>
          <p:cNvPicPr>
            <a:picLocks noChangeAspect="1"/>
          </p:cNvPicPr>
          <p:nvPr/>
        </p:nvPicPr>
        <p:blipFill>
          <a:blip r:embed="rId3"/>
          <a:stretch>
            <a:fillRect/>
          </a:stretch>
        </p:blipFill>
        <p:spPr>
          <a:xfrm>
            <a:off x="6833801" y="3983396"/>
            <a:ext cx="3570588" cy="1999529"/>
          </a:xfrm>
          <a:prstGeom prst="rect">
            <a:avLst/>
          </a:prstGeom>
        </p:spPr>
      </p:pic>
    </p:spTree>
    <p:extLst>
      <p:ext uri="{BB962C8B-B14F-4D97-AF65-F5344CB8AC3E}">
        <p14:creationId xmlns:p14="http://schemas.microsoft.com/office/powerpoint/2010/main" val="4023435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5110934" y="1072191"/>
            <a:ext cx="5571427" cy="2724966"/>
          </a:xfrm>
          <a:prstGeom prst="rect">
            <a:avLst/>
          </a:prstGeom>
        </p:spPr>
      </p:pic>
      <p:pic>
        <p:nvPicPr>
          <p:cNvPr id="13" name="Picture 12"/>
          <p:cNvPicPr>
            <a:picLocks noChangeAspect="1"/>
          </p:cNvPicPr>
          <p:nvPr/>
        </p:nvPicPr>
        <p:blipFill>
          <a:blip r:embed="rId3"/>
          <a:stretch>
            <a:fillRect/>
          </a:stretch>
        </p:blipFill>
        <p:spPr>
          <a:xfrm>
            <a:off x="868110" y="815445"/>
            <a:ext cx="4134886" cy="2981712"/>
          </a:xfrm>
          <a:prstGeom prst="rect">
            <a:avLst/>
          </a:prstGeom>
        </p:spPr>
      </p:pic>
      <p:sp>
        <p:nvSpPr>
          <p:cNvPr id="11" name="Text Placeholder 10"/>
          <p:cNvSpPr>
            <a:spLocks noGrp="1"/>
          </p:cNvSpPr>
          <p:nvPr>
            <p:ph type="body" idx="1"/>
          </p:nvPr>
        </p:nvSpPr>
        <p:spPr/>
        <p:txBody>
          <a:bodyPr/>
          <a:lstStyle/>
          <a:p>
            <a:r>
              <a:rPr lang="en-US" dirty="0" smtClean="0"/>
              <a:t>					Medieval – relating to </a:t>
            </a:r>
          </a:p>
          <a:p>
            <a:r>
              <a:rPr lang="en-US" dirty="0"/>
              <a:t>	</a:t>
            </a:r>
            <a:r>
              <a:rPr lang="en-US" dirty="0" smtClean="0"/>
              <a:t>				the Middle Ages</a:t>
            </a:r>
            <a:endParaRPr lang="en-US" dirty="0"/>
          </a:p>
        </p:txBody>
      </p:sp>
      <p:pic>
        <p:nvPicPr>
          <p:cNvPr id="14" name="Picture 13"/>
          <p:cNvPicPr>
            <a:picLocks noChangeAspect="1"/>
          </p:cNvPicPr>
          <p:nvPr/>
        </p:nvPicPr>
        <p:blipFill>
          <a:blip r:embed="rId4"/>
          <a:stretch>
            <a:fillRect/>
          </a:stretch>
        </p:blipFill>
        <p:spPr>
          <a:xfrm>
            <a:off x="8613432" y="3797157"/>
            <a:ext cx="2000250" cy="2286000"/>
          </a:xfrm>
          <a:prstGeom prst="rect">
            <a:avLst/>
          </a:prstGeom>
        </p:spPr>
      </p:pic>
      <p:pic>
        <p:nvPicPr>
          <p:cNvPr id="15" name="Picture 14"/>
          <p:cNvPicPr>
            <a:picLocks noChangeAspect="1"/>
          </p:cNvPicPr>
          <p:nvPr/>
        </p:nvPicPr>
        <p:blipFill>
          <a:blip r:embed="rId5"/>
          <a:stretch>
            <a:fillRect/>
          </a:stretch>
        </p:blipFill>
        <p:spPr>
          <a:xfrm>
            <a:off x="970777" y="3797157"/>
            <a:ext cx="1847850" cy="2466975"/>
          </a:xfrm>
          <a:prstGeom prst="rect">
            <a:avLst/>
          </a:prstGeom>
        </p:spPr>
      </p:pic>
      <p:pic>
        <p:nvPicPr>
          <p:cNvPr id="16" name="Picture 15"/>
          <p:cNvPicPr>
            <a:picLocks noChangeAspect="1"/>
          </p:cNvPicPr>
          <p:nvPr/>
        </p:nvPicPr>
        <p:blipFill>
          <a:blip r:embed="rId6"/>
          <a:stretch>
            <a:fillRect/>
          </a:stretch>
        </p:blipFill>
        <p:spPr>
          <a:xfrm>
            <a:off x="3151718" y="4031678"/>
            <a:ext cx="1942235" cy="2232454"/>
          </a:xfrm>
          <a:prstGeom prst="rect">
            <a:avLst/>
          </a:prstGeom>
        </p:spPr>
      </p:pic>
    </p:spTree>
    <p:extLst>
      <p:ext uri="{BB962C8B-B14F-4D97-AF65-F5344CB8AC3E}">
        <p14:creationId xmlns:p14="http://schemas.microsoft.com/office/powerpoint/2010/main" val="3916306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dirty="0" err="1" smtClean="0"/>
              <a:t>Bellwork</a:t>
            </a:r>
            <a:r>
              <a:rPr lang="en-US" sz="4000" dirty="0" smtClean="0"/>
              <a:t>: Block 1</a:t>
            </a:r>
            <a:br>
              <a:rPr lang="en-US" sz="4000" dirty="0" smtClean="0"/>
            </a:br>
            <a:endParaRPr lang="en-US" sz="4000" dirty="0"/>
          </a:p>
        </p:txBody>
      </p:sp>
      <p:pic>
        <p:nvPicPr>
          <p:cNvPr id="9" name="Content Placeholder 8"/>
          <p:cNvPicPr>
            <a:picLocks noGrp="1" noChangeAspect="1"/>
          </p:cNvPicPr>
          <p:nvPr>
            <p:ph idx="1"/>
          </p:nvPr>
        </p:nvPicPr>
        <p:blipFill>
          <a:blip r:embed="rId2"/>
          <a:stretch>
            <a:fillRect/>
          </a:stretch>
        </p:blipFill>
        <p:spPr>
          <a:xfrm>
            <a:off x="5553075" y="1828800"/>
            <a:ext cx="5274276" cy="3245708"/>
          </a:xfrm>
          <a:prstGeom prst="rect">
            <a:avLst/>
          </a:prstGeom>
        </p:spPr>
      </p:pic>
      <p:sp>
        <p:nvSpPr>
          <p:cNvPr id="8" name="Text Placeholder 7"/>
          <p:cNvSpPr>
            <a:spLocks noGrp="1"/>
          </p:cNvSpPr>
          <p:nvPr>
            <p:ph type="body" sz="half" idx="2"/>
          </p:nvPr>
        </p:nvSpPr>
        <p:spPr/>
        <p:txBody>
          <a:bodyPr>
            <a:normAutofit/>
          </a:bodyPr>
          <a:lstStyle/>
          <a:p>
            <a:r>
              <a:rPr lang="en-US" sz="2400" b="1" dirty="0"/>
              <a:t>What were the main groups of people in the High Middle Ages in Europe? How was society organized?</a:t>
            </a:r>
            <a:r>
              <a:rPr lang="en-US" sz="2400" dirty="0"/>
              <a:t> </a:t>
            </a:r>
          </a:p>
        </p:txBody>
      </p:sp>
    </p:spTree>
    <p:extLst>
      <p:ext uri="{BB962C8B-B14F-4D97-AF65-F5344CB8AC3E}">
        <p14:creationId xmlns:p14="http://schemas.microsoft.com/office/powerpoint/2010/main" val="2686009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i="1" dirty="0"/>
              <a:t>How did new farming methods benefit Europe in the Middle Ages?</a:t>
            </a:r>
            <a:endParaRPr lang="en-US" dirty="0"/>
          </a:p>
        </p:txBody>
      </p:sp>
      <p:sp>
        <p:nvSpPr>
          <p:cNvPr id="11" name="Text Placeholder 10"/>
          <p:cNvSpPr>
            <a:spLocks noGrp="1"/>
          </p:cNvSpPr>
          <p:nvPr>
            <p:ph type="body" idx="1"/>
          </p:nvPr>
        </p:nvSpPr>
        <p:spPr>
          <a:xfrm>
            <a:off x="1295400" y="3525795"/>
            <a:ext cx="9609670" cy="2413686"/>
          </a:xfrm>
        </p:spPr>
        <p:txBody>
          <a:bodyPr>
            <a:normAutofit fontScale="92500" lnSpcReduction="10000"/>
          </a:bodyPr>
          <a:lstStyle/>
          <a:p>
            <a:pPr marL="342900" indent="-342900" algn="l">
              <a:buFont typeface="Arial" panose="020B0604020202020204" pitchFamily="34" charset="0"/>
              <a:buChar char="•"/>
            </a:pPr>
            <a:r>
              <a:rPr lang="en-US" sz="2400" dirty="0"/>
              <a:t>Changes in climate, agricultural technology, and decreased warfare led to a population explosion between 1000 and 1300.</a:t>
            </a:r>
          </a:p>
          <a:p>
            <a:pPr marL="342900" indent="-342900" algn="l">
              <a:buFont typeface="Arial" panose="020B0604020202020204" pitchFamily="34" charset="0"/>
              <a:buChar char="•"/>
            </a:pPr>
            <a:r>
              <a:rPr lang="en-US" sz="2400" dirty="0"/>
              <a:t>Labor-saving devices, like the </a:t>
            </a:r>
            <a:r>
              <a:rPr lang="en-US" sz="2400" dirty="0" err="1"/>
              <a:t>carruca</a:t>
            </a:r>
            <a:r>
              <a:rPr lang="en-US" sz="2400" dirty="0"/>
              <a:t>, allowed the agricultural industry to supply food to the increased population.</a:t>
            </a:r>
          </a:p>
          <a:p>
            <a:pPr marL="342900" indent="-342900" algn="l">
              <a:buFont typeface="Arial" panose="020B0604020202020204" pitchFamily="34" charset="0"/>
              <a:buChar char="•"/>
            </a:pPr>
            <a:r>
              <a:rPr lang="en-US" sz="2400" dirty="0"/>
              <a:t>Farmers at this time also started using a three-field crop rotation that allowed for better use of the land.</a:t>
            </a:r>
          </a:p>
          <a:p>
            <a:endParaRPr lang="en-US" dirty="0"/>
          </a:p>
        </p:txBody>
      </p:sp>
    </p:spTree>
    <p:extLst>
      <p:ext uri="{BB962C8B-B14F-4D97-AF65-F5344CB8AC3E}">
        <p14:creationId xmlns:p14="http://schemas.microsoft.com/office/powerpoint/2010/main" val="298650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What factors led to population growth in the High Middle Ages?</a:t>
            </a:r>
            <a:endParaRPr lang="en-US" dirty="0"/>
          </a:p>
        </p:txBody>
      </p:sp>
      <p:sp>
        <p:nvSpPr>
          <p:cNvPr id="6" name="Picture Placeholder 5"/>
          <p:cNvSpPr>
            <a:spLocks noGrp="1"/>
          </p:cNvSpPr>
          <p:nvPr>
            <p:ph type="pic" idx="1"/>
          </p:nvPr>
        </p:nvSpPr>
        <p:spPr/>
      </p:sp>
      <p:sp>
        <p:nvSpPr>
          <p:cNvPr id="7" name="Text Placeholder 6"/>
          <p:cNvSpPr>
            <a:spLocks noGrp="1"/>
          </p:cNvSpPr>
          <p:nvPr>
            <p:ph type="body" sz="half" idx="2"/>
          </p:nvPr>
        </p:nvSpPr>
        <p:spPr/>
        <p:txBody>
          <a:bodyPr/>
          <a:lstStyle/>
          <a:p>
            <a:r>
              <a:rPr lang="en-US" dirty="0" smtClean="0"/>
              <a:t>A more peaceful Europe</a:t>
            </a:r>
          </a:p>
          <a:p>
            <a:r>
              <a:rPr lang="en-US" dirty="0" smtClean="0"/>
              <a:t>Increased food production</a:t>
            </a:r>
          </a:p>
          <a:p>
            <a:r>
              <a:rPr lang="en-US" dirty="0" smtClean="0"/>
              <a:t>New technology</a:t>
            </a:r>
          </a:p>
          <a:p>
            <a:r>
              <a:rPr lang="en-US" dirty="0" smtClean="0"/>
              <a:t>Improved crop rotation</a:t>
            </a:r>
            <a:endParaRPr lang="en-US" dirty="0"/>
          </a:p>
        </p:txBody>
      </p:sp>
      <p:pic>
        <p:nvPicPr>
          <p:cNvPr id="8" name="Picture 7"/>
          <p:cNvPicPr>
            <a:picLocks noChangeAspect="1"/>
          </p:cNvPicPr>
          <p:nvPr/>
        </p:nvPicPr>
        <p:blipFill>
          <a:blip r:embed="rId2"/>
          <a:stretch>
            <a:fillRect/>
          </a:stretch>
        </p:blipFill>
        <p:spPr>
          <a:xfrm>
            <a:off x="8188411" y="1802979"/>
            <a:ext cx="2935225" cy="3164437"/>
          </a:xfrm>
          <a:prstGeom prst="rect">
            <a:avLst/>
          </a:prstGeom>
        </p:spPr>
      </p:pic>
    </p:spTree>
    <p:extLst>
      <p:ext uri="{BB962C8B-B14F-4D97-AF65-F5344CB8AC3E}">
        <p14:creationId xmlns:p14="http://schemas.microsoft.com/office/powerpoint/2010/main" val="1115614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2947</TotalTime>
  <Words>738</Words>
  <Application>Microsoft Office PowerPoint</Application>
  <PresentationFormat>Widescreen</PresentationFormat>
  <Paragraphs>69</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Garamond</vt:lpstr>
      <vt:lpstr>Organic</vt:lpstr>
      <vt:lpstr>Peasants, Trade, &amp; Cities</vt:lpstr>
      <vt:lpstr>Vocabulary pgs. 232-235</vt:lpstr>
      <vt:lpstr>Carruca </vt:lpstr>
      <vt:lpstr>Serf</vt:lpstr>
      <vt:lpstr>PowerPoint Presentation</vt:lpstr>
      <vt:lpstr>PowerPoint Presentation</vt:lpstr>
      <vt:lpstr>Bellwork: Block 1 </vt:lpstr>
      <vt:lpstr>How did new farming methods benefit Europe in the Middle Ages?</vt:lpstr>
      <vt:lpstr>What factors led to population growth in the High Middle Ages?</vt:lpstr>
      <vt:lpstr>What was life like for nobles and peasants under the economic system of manorialism?  </vt:lpstr>
      <vt:lpstr>How were serfs legally bound to the land?</vt:lpstr>
      <vt:lpstr>  What spurred the growth of cities in the Middle Ages? </vt:lpstr>
      <vt:lpstr>What were guilds and what did they do?</vt:lpstr>
      <vt:lpstr>What role did guilds play in the economic life of towns and cities?</vt:lpstr>
      <vt:lpstr>Medieval Trade Routes</vt:lpstr>
      <vt:lpstr>What freedoms did people in cities have? How did they get them?</vt:lpstr>
      <vt:lpstr>Facts about Medieval city planning</vt:lpstr>
      <vt:lpstr>Do you think women had more freedom in cities or on manor?  Why? Don’t answer on the back…cause DUH! You have no room. Oops!  </vt:lpstr>
    </vt:vector>
  </TitlesOfParts>
  <Company>Amphitheater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Peasants, Trade, &amp; Cities</dc:title>
  <dc:creator>Mattia Tori</dc:creator>
  <cp:lastModifiedBy>Mattia Tori</cp:lastModifiedBy>
  <cp:revision>23</cp:revision>
  <dcterms:created xsi:type="dcterms:W3CDTF">2017-10-30T18:01:27Z</dcterms:created>
  <dcterms:modified xsi:type="dcterms:W3CDTF">2017-11-02T14:52:22Z</dcterms:modified>
</cp:coreProperties>
</file>