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261" r:id="rId4"/>
    <p:sldId id="257" r:id="rId5"/>
    <p:sldId id="262" r:id="rId6"/>
    <p:sldId id="275" r:id="rId7"/>
    <p:sldId id="276" r:id="rId8"/>
    <p:sldId id="294" r:id="rId9"/>
    <p:sldId id="277" r:id="rId10"/>
    <p:sldId id="278" r:id="rId11"/>
    <p:sldId id="279" r:id="rId12"/>
    <p:sldId id="263" r:id="rId13"/>
    <p:sldId id="266" r:id="rId14"/>
    <p:sldId id="267" r:id="rId15"/>
    <p:sldId id="264" r:id="rId16"/>
    <p:sldId id="288" r:id="rId17"/>
    <p:sldId id="284" r:id="rId18"/>
    <p:sldId id="285" r:id="rId19"/>
    <p:sldId id="286" r:id="rId20"/>
    <p:sldId id="287" r:id="rId21"/>
    <p:sldId id="260" r:id="rId22"/>
    <p:sldId id="272" r:id="rId23"/>
    <p:sldId id="273" r:id="rId24"/>
    <p:sldId id="274" r:id="rId25"/>
    <p:sldId id="265" r:id="rId26"/>
    <p:sldId id="280" r:id="rId27"/>
    <p:sldId id="282" r:id="rId28"/>
    <p:sldId id="293" r:id="rId29"/>
    <p:sldId id="281" r:id="rId30"/>
    <p:sldId id="290"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2C4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3" autoAdjust="0"/>
    <p:restoredTop sz="94660"/>
  </p:normalViewPr>
  <p:slideViewPr>
    <p:cSldViewPr snapToGrid="0">
      <p:cViewPr varScale="1">
        <p:scale>
          <a:sx n="83" d="100"/>
          <a:sy n="83" d="100"/>
        </p:scale>
        <p:origin x="518"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ls2\Desktop\COMMITTEE%20DASHBOAR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ls2\Desktop\COMMITTEE%20DASHBOAR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ls2\Desktop\COMMITTEE%20DASHBOAR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ls2\Desktop\COMMITTEE%20DASHBOAR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ls2\Desktop\COMMITTEE%20DASHBOARD.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COMMUNITY IMPACT HOURS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'COMM IMPACT'!$E$3</c:f>
              <c:strCache>
                <c:ptCount val="1"/>
                <c:pt idx="0">
                  <c:v>HOURS OFFERED</c:v>
                </c:pt>
              </c:strCache>
            </c:strRef>
          </c:tx>
          <c:spPr>
            <a:solidFill>
              <a:schemeClr val="accent1"/>
            </a:solidFill>
            <a:ln>
              <a:noFill/>
            </a:ln>
            <a:effectLst/>
          </c:spPr>
          <c:invertIfNegative val="0"/>
          <c:cat>
            <c:strRef>
              <c:f>'COMM IMPACT'!$F$1:$O$2</c:f>
              <c:strCache>
                <c:ptCount val="10"/>
                <c:pt idx="0">
                  <c:v>AUG</c:v>
                </c:pt>
                <c:pt idx="1">
                  <c:v>SEP</c:v>
                </c:pt>
                <c:pt idx="2">
                  <c:v>OCT</c:v>
                </c:pt>
                <c:pt idx="3">
                  <c:v>NOV</c:v>
                </c:pt>
                <c:pt idx="4">
                  <c:v>DEC</c:v>
                </c:pt>
                <c:pt idx="5">
                  <c:v>JAN</c:v>
                </c:pt>
                <c:pt idx="6">
                  <c:v>FEB</c:v>
                </c:pt>
                <c:pt idx="7">
                  <c:v>MAR</c:v>
                </c:pt>
                <c:pt idx="8">
                  <c:v>APR</c:v>
                </c:pt>
                <c:pt idx="9">
                  <c:v>MAY</c:v>
                </c:pt>
              </c:strCache>
            </c:strRef>
          </c:cat>
          <c:val>
            <c:numRef>
              <c:f>'COMM IMPACT'!$F$3:$O$3</c:f>
              <c:numCache>
                <c:formatCode>General</c:formatCode>
                <c:ptCount val="10"/>
              </c:numCache>
            </c:numRef>
          </c:val>
          <c:extLst>
            <c:ext xmlns:c16="http://schemas.microsoft.com/office/drawing/2014/chart" uri="{C3380CC4-5D6E-409C-BE32-E72D297353CC}">
              <c16:uniqueId val="{00000000-5B28-487F-A086-96992996B5D2}"/>
            </c:ext>
          </c:extLst>
        </c:ser>
        <c:ser>
          <c:idx val="1"/>
          <c:order val="1"/>
          <c:tx>
            <c:strRef>
              <c:f>'COMM IMPACT'!$E$4</c:f>
              <c:strCache>
                <c:ptCount val="1"/>
                <c:pt idx="0">
                  <c:v>HOURS COMPLETED</c:v>
                </c:pt>
              </c:strCache>
            </c:strRef>
          </c:tx>
          <c:spPr>
            <a:solidFill>
              <a:schemeClr val="accent2"/>
            </a:solidFill>
            <a:ln>
              <a:noFill/>
            </a:ln>
            <a:effectLst/>
          </c:spPr>
          <c:invertIfNegative val="0"/>
          <c:cat>
            <c:strRef>
              <c:f>'COMM IMPACT'!$F$1:$O$2</c:f>
              <c:strCache>
                <c:ptCount val="10"/>
                <c:pt idx="0">
                  <c:v>AUG</c:v>
                </c:pt>
                <c:pt idx="1">
                  <c:v>SEP</c:v>
                </c:pt>
                <c:pt idx="2">
                  <c:v>OCT</c:v>
                </c:pt>
                <c:pt idx="3">
                  <c:v>NOV</c:v>
                </c:pt>
                <c:pt idx="4">
                  <c:v>DEC</c:v>
                </c:pt>
                <c:pt idx="5">
                  <c:v>JAN</c:v>
                </c:pt>
                <c:pt idx="6">
                  <c:v>FEB</c:v>
                </c:pt>
                <c:pt idx="7">
                  <c:v>MAR</c:v>
                </c:pt>
                <c:pt idx="8">
                  <c:v>APR</c:v>
                </c:pt>
                <c:pt idx="9">
                  <c:v>MAY</c:v>
                </c:pt>
              </c:strCache>
            </c:strRef>
          </c:cat>
          <c:val>
            <c:numRef>
              <c:f>'COMM IMPACT'!$F$4:$O$4</c:f>
              <c:numCache>
                <c:formatCode>General</c:formatCode>
                <c:ptCount val="10"/>
              </c:numCache>
            </c:numRef>
          </c:val>
          <c:extLst>
            <c:ext xmlns:c16="http://schemas.microsoft.com/office/drawing/2014/chart" uri="{C3380CC4-5D6E-409C-BE32-E72D297353CC}">
              <c16:uniqueId val="{00000001-5B28-487F-A086-96992996B5D2}"/>
            </c:ext>
          </c:extLst>
        </c:ser>
        <c:dLbls>
          <c:showLegendKey val="0"/>
          <c:showVal val="0"/>
          <c:showCatName val="0"/>
          <c:showSerName val="0"/>
          <c:showPercent val="0"/>
          <c:showBubbleSize val="0"/>
        </c:dLbls>
        <c:gapWidth val="219"/>
        <c:overlap val="-27"/>
        <c:axId val="-2139560776"/>
        <c:axId val="-2139560424"/>
      </c:barChart>
      <c:catAx>
        <c:axId val="-2139560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9560424"/>
        <c:crosses val="autoZero"/>
        <c:auto val="1"/>
        <c:lblAlgn val="ctr"/>
        <c:lblOffset val="100"/>
        <c:noMultiLvlLbl val="0"/>
      </c:catAx>
      <c:valAx>
        <c:axId val="-2139560424"/>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9560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PARTICPANTS IN JLT</a:t>
            </a:r>
            <a:r>
              <a:rPr lang="en-US" baseline="0"/>
              <a:t>U</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TRAINING!$F$14</c:f>
              <c:strCache>
                <c:ptCount val="1"/>
                <c:pt idx="0">
                  <c:v>NUMBER OF PARTICPANTS</c:v>
                </c:pt>
              </c:strCache>
            </c:strRef>
          </c:tx>
          <c:spPr>
            <a:solidFill>
              <a:schemeClr val="accent1"/>
            </a:solidFill>
            <a:ln>
              <a:noFill/>
            </a:ln>
            <a:effectLst/>
          </c:spPr>
          <c:invertIfNegative val="0"/>
          <c:cat>
            <c:numRef>
              <c:f>TRAINING!$G$13:$N$13</c:f>
              <c:numCache>
                <c:formatCode>General</c:formatCode>
                <c:ptCount val="8"/>
                <c:pt idx="0">
                  <c:v>1</c:v>
                </c:pt>
                <c:pt idx="1">
                  <c:v>2</c:v>
                </c:pt>
                <c:pt idx="2">
                  <c:v>3</c:v>
                </c:pt>
                <c:pt idx="3">
                  <c:v>4</c:v>
                </c:pt>
                <c:pt idx="4">
                  <c:v>5</c:v>
                </c:pt>
                <c:pt idx="5">
                  <c:v>6</c:v>
                </c:pt>
                <c:pt idx="6">
                  <c:v>7</c:v>
                </c:pt>
                <c:pt idx="7">
                  <c:v>8</c:v>
                </c:pt>
              </c:numCache>
            </c:numRef>
          </c:cat>
          <c:val>
            <c:numRef>
              <c:f>TRAINING!$G$14:$N$14</c:f>
              <c:numCache>
                <c:formatCode>General</c:formatCode>
                <c:ptCount val="8"/>
              </c:numCache>
            </c:numRef>
          </c:val>
          <c:extLst>
            <c:ext xmlns:c16="http://schemas.microsoft.com/office/drawing/2014/chart" uri="{C3380CC4-5D6E-409C-BE32-E72D297353CC}">
              <c16:uniqueId val="{00000000-6889-4E11-9720-790F801D456C}"/>
            </c:ext>
          </c:extLst>
        </c:ser>
        <c:dLbls>
          <c:showLegendKey val="0"/>
          <c:showVal val="0"/>
          <c:showCatName val="0"/>
          <c:showSerName val="0"/>
          <c:showPercent val="0"/>
          <c:showBubbleSize val="0"/>
        </c:dLbls>
        <c:gapWidth val="182"/>
        <c:axId val="-2139531960"/>
        <c:axId val="-2139528136"/>
      </c:barChart>
      <c:catAx>
        <c:axId val="-2139531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9528136"/>
        <c:crosses val="autoZero"/>
        <c:auto val="1"/>
        <c:lblAlgn val="ctr"/>
        <c:lblOffset val="100"/>
        <c:noMultiLvlLbl val="0"/>
      </c:catAx>
      <c:valAx>
        <c:axId val="-2139528136"/>
        <c:scaling>
          <c:orientation val="minMax"/>
          <c:max val="2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95319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PARTICPANTS IN ONLINE TRAININGS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TRAINING!$F$36</c:f>
              <c:strCache>
                <c:ptCount val="1"/>
                <c:pt idx="0">
                  <c:v>NUMBER OF PARTICPANTS</c:v>
                </c:pt>
              </c:strCache>
            </c:strRef>
          </c:tx>
          <c:spPr>
            <a:solidFill>
              <a:schemeClr val="accent1"/>
            </a:solidFill>
            <a:ln>
              <a:noFill/>
            </a:ln>
            <a:effectLst/>
          </c:spPr>
          <c:invertIfNegative val="0"/>
          <c:cat>
            <c:numRef>
              <c:f>TRAINING!$G$35:$N$35</c:f>
              <c:numCache>
                <c:formatCode>General</c:formatCode>
                <c:ptCount val="8"/>
                <c:pt idx="0">
                  <c:v>1</c:v>
                </c:pt>
                <c:pt idx="1">
                  <c:v>2</c:v>
                </c:pt>
                <c:pt idx="2">
                  <c:v>3</c:v>
                </c:pt>
                <c:pt idx="3">
                  <c:v>4</c:v>
                </c:pt>
                <c:pt idx="4">
                  <c:v>5</c:v>
                </c:pt>
                <c:pt idx="5">
                  <c:v>6</c:v>
                </c:pt>
                <c:pt idx="6">
                  <c:v>7</c:v>
                </c:pt>
                <c:pt idx="7">
                  <c:v>8</c:v>
                </c:pt>
              </c:numCache>
            </c:numRef>
          </c:cat>
          <c:val>
            <c:numRef>
              <c:f>TRAINING!$G$36:$N$36</c:f>
              <c:numCache>
                <c:formatCode>General</c:formatCode>
                <c:ptCount val="8"/>
              </c:numCache>
            </c:numRef>
          </c:val>
          <c:extLst>
            <c:ext xmlns:c16="http://schemas.microsoft.com/office/drawing/2014/chart" uri="{C3380CC4-5D6E-409C-BE32-E72D297353CC}">
              <c16:uniqueId val="{00000000-8939-4E3D-9924-29D076E56FDA}"/>
            </c:ext>
          </c:extLst>
        </c:ser>
        <c:dLbls>
          <c:showLegendKey val="0"/>
          <c:showVal val="0"/>
          <c:showCatName val="0"/>
          <c:showSerName val="0"/>
          <c:showPercent val="0"/>
          <c:showBubbleSize val="0"/>
        </c:dLbls>
        <c:gapWidth val="182"/>
        <c:axId val="2065135640"/>
        <c:axId val="2065139368"/>
      </c:barChart>
      <c:catAx>
        <c:axId val="2065135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139368"/>
        <c:crosses val="autoZero"/>
        <c:auto val="1"/>
        <c:lblAlgn val="ctr"/>
        <c:lblOffset val="100"/>
        <c:noMultiLvlLbl val="0"/>
      </c:catAx>
      <c:valAx>
        <c:axId val="2065139368"/>
        <c:scaling>
          <c:orientation val="minMax"/>
          <c:max val="2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13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'MEM ENGAGEMENT'!$E$3</c:f>
              <c:strCache>
                <c:ptCount val="1"/>
                <c:pt idx="0">
                  <c:v>MEMBER ENGAGEMENT EVENTS OFFERED</c:v>
                </c:pt>
              </c:strCache>
            </c:strRef>
          </c:tx>
          <c:spPr>
            <a:solidFill>
              <a:schemeClr val="accent1"/>
            </a:solidFill>
            <a:ln>
              <a:noFill/>
            </a:ln>
            <a:effectLst/>
          </c:spPr>
          <c:invertIfNegative val="0"/>
          <c:cat>
            <c:strRef>
              <c:f>'MEM ENGAGEMENT'!$F$2:$O$2</c:f>
              <c:strCache>
                <c:ptCount val="10"/>
                <c:pt idx="0">
                  <c:v>AUG</c:v>
                </c:pt>
                <c:pt idx="1">
                  <c:v>SEP</c:v>
                </c:pt>
                <c:pt idx="2">
                  <c:v>OCT</c:v>
                </c:pt>
                <c:pt idx="3">
                  <c:v>NOV</c:v>
                </c:pt>
                <c:pt idx="4">
                  <c:v>DEC</c:v>
                </c:pt>
                <c:pt idx="5">
                  <c:v>JAN</c:v>
                </c:pt>
                <c:pt idx="6">
                  <c:v>FEB</c:v>
                </c:pt>
                <c:pt idx="7">
                  <c:v>MAR</c:v>
                </c:pt>
                <c:pt idx="8">
                  <c:v>APR</c:v>
                </c:pt>
                <c:pt idx="9">
                  <c:v>MAY</c:v>
                </c:pt>
              </c:strCache>
            </c:strRef>
          </c:cat>
          <c:val>
            <c:numRef>
              <c:f>'MEM ENGAGEMENT'!$F$3:$O$3</c:f>
              <c:numCache>
                <c:formatCode>General</c:formatCode>
                <c:ptCount val="10"/>
              </c:numCache>
            </c:numRef>
          </c:val>
          <c:extLst>
            <c:ext xmlns:c16="http://schemas.microsoft.com/office/drawing/2014/chart" uri="{C3380CC4-5D6E-409C-BE32-E72D297353CC}">
              <c16:uniqueId val="{00000000-5505-4629-BB35-63609601B4EB}"/>
            </c:ext>
          </c:extLst>
        </c:ser>
        <c:dLbls>
          <c:showLegendKey val="0"/>
          <c:showVal val="0"/>
          <c:showCatName val="0"/>
          <c:showSerName val="0"/>
          <c:showPercent val="0"/>
          <c:showBubbleSize val="0"/>
        </c:dLbls>
        <c:gapWidth val="219"/>
        <c:overlap val="-27"/>
        <c:axId val="2064744136"/>
        <c:axId val="2064747816"/>
      </c:barChart>
      <c:catAx>
        <c:axId val="206474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4747816"/>
        <c:crosses val="autoZero"/>
        <c:auto val="1"/>
        <c:lblAlgn val="ctr"/>
        <c:lblOffset val="100"/>
        <c:noMultiLvlLbl val="0"/>
      </c:catAx>
      <c:valAx>
        <c:axId val="2064747816"/>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4744136"/>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GRANT</a:t>
            </a:r>
            <a:r>
              <a:rPr lang="en-US" baseline="0"/>
              <a:t> ACTIVITY</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'FUND DEV'!$G$2:$G$3</c:f>
              <c:strCache>
                <c:ptCount val="2"/>
                <c:pt idx="0">
                  <c:v>GRANT APPLICATIONS SUBMITTED</c:v>
                </c:pt>
                <c:pt idx="1">
                  <c:v>GRANTS RECEIVED</c:v>
                </c:pt>
              </c:strCache>
            </c:strRef>
          </c:cat>
          <c:val>
            <c:numRef>
              <c:f>'FUND DEV'!$H$2:$H$3</c:f>
              <c:numCache>
                <c:formatCode>General</c:formatCode>
                <c:ptCount val="2"/>
              </c:numCache>
            </c:numRef>
          </c:val>
          <c:extLst>
            <c:ext xmlns:c16="http://schemas.microsoft.com/office/drawing/2014/chart" uri="{C3380CC4-5D6E-409C-BE32-E72D297353CC}">
              <c16:uniqueId val="{00000000-55A2-477E-9C75-678669FDBC4C}"/>
            </c:ext>
          </c:extLst>
        </c:ser>
        <c:dLbls>
          <c:showLegendKey val="0"/>
          <c:showVal val="0"/>
          <c:showCatName val="0"/>
          <c:showSerName val="0"/>
          <c:showPercent val="0"/>
          <c:showBubbleSize val="0"/>
        </c:dLbls>
        <c:gapWidth val="219"/>
        <c:overlap val="-27"/>
        <c:axId val="-2145100424"/>
        <c:axId val="-2145104264"/>
      </c:barChart>
      <c:catAx>
        <c:axId val="-214510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5104264"/>
        <c:crosses val="autoZero"/>
        <c:auto val="1"/>
        <c:lblAlgn val="ctr"/>
        <c:lblOffset val="100"/>
        <c:noMultiLvlLbl val="0"/>
      </c:catAx>
      <c:valAx>
        <c:axId val="-214510426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51004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967E5-EC84-43AF-A6FA-87D789F7AAC8}" type="datetimeFigureOut">
              <a:rPr lang="en-US" smtClean="0"/>
              <a:t>8/13/2019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3CCE9-1FBB-46F5-A794-401B589893DD}" type="slidenum">
              <a:rPr lang="en-US" smtClean="0"/>
              <a:t>‹#›</a:t>
            </a:fld>
            <a:endParaRPr lang="en-US"/>
          </a:p>
        </p:txBody>
      </p:sp>
    </p:spTree>
    <p:extLst>
      <p:ext uri="{BB962C8B-B14F-4D97-AF65-F5344CB8AC3E}">
        <p14:creationId xmlns:p14="http://schemas.microsoft.com/office/powerpoint/2010/main" val="3762163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1893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f70d4520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5f70d4520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7319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828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91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85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4248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3" name="Google Shape;1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19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Luis Alberto Perales, M.S., is a native son of the Rio Grande Valley of South Texas. A transplant to Tucson, AZ and the Sonoran Desert, Luis has spent two decades in the Old Pueblo. He is the official Spokesman for the K20 </a:t>
            </a:r>
            <a:r>
              <a:rPr lang="en-US" sz="1200" b="0" i="0" kern="1200" dirty="0" err="1" smtClean="0">
                <a:solidFill>
                  <a:schemeClr val="tx1"/>
                </a:solidFill>
                <a:effectLst/>
                <a:latin typeface="+mn-lt"/>
                <a:ea typeface="+mn-ea"/>
                <a:cs typeface="+mn-cs"/>
              </a:rPr>
              <a:t>Changemaker</a:t>
            </a:r>
            <a:r>
              <a:rPr lang="en-US" sz="1200" b="0" i="0" kern="1200" dirty="0" smtClean="0">
                <a:solidFill>
                  <a:schemeClr val="tx1"/>
                </a:solidFill>
                <a:effectLst/>
                <a:latin typeface="+mn-lt"/>
                <a:ea typeface="+mn-ea"/>
                <a:cs typeface="+mn-cs"/>
              </a:rPr>
              <a:t> Campus, CEO for the Institute for Transformative Education, and lead consultant for </a:t>
            </a:r>
            <a:r>
              <a:rPr lang="en-US" sz="1200" b="0" i="0" kern="1200" dirty="0" err="1" smtClean="0">
                <a:solidFill>
                  <a:schemeClr val="tx1"/>
                </a:solidFill>
                <a:effectLst/>
                <a:latin typeface="+mn-lt"/>
                <a:ea typeface="+mn-ea"/>
                <a:cs typeface="+mn-cs"/>
              </a:rPr>
              <a:t>ZenCons</a:t>
            </a:r>
            <a:r>
              <a:rPr lang="en-US" sz="1200" b="0" i="0" kern="1200" dirty="0" smtClean="0">
                <a:solidFill>
                  <a:schemeClr val="tx1"/>
                </a:solidFill>
                <a:effectLst/>
                <a:latin typeface="+mn-lt"/>
                <a:ea typeface="+mn-ea"/>
                <a:cs typeface="+mn-cs"/>
              </a:rPr>
              <a:t> Transformational Consulting. For the past twenty years he has directed his energies to the support, development, and transformation of people, places and institutions. His expertise has led him to train individuals, groups, and organizations wanting to develop their innovative mindset, increase their reach, and maximize their impact. Luis lives with his wife, 15-year-old son, and two 11-year-old twin sons in Tucson.</a:t>
            </a:r>
            <a:endParaRPr lang="en-US" dirty="0"/>
          </a:p>
        </p:txBody>
      </p:sp>
      <p:sp>
        <p:nvSpPr>
          <p:cNvPr id="4" name="Slide Number Placeholder 3"/>
          <p:cNvSpPr>
            <a:spLocks noGrp="1"/>
          </p:cNvSpPr>
          <p:nvPr>
            <p:ph type="sldNum" sz="quarter" idx="10"/>
          </p:nvPr>
        </p:nvSpPr>
        <p:spPr/>
        <p:txBody>
          <a:bodyPr/>
          <a:lstStyle/>
          <a:p>
            <a:fld id="{7CE3CCE9-1FBB-46F5-A794-401B589893DD}" type="slidenum">
              <a:rPr lang="en-US" smtClean="0"/>
              <a:t>13</a:t>
            </a:fld>
            <a:endParaRPr lang="en-US"/>
          </a:p>
        </p:txBody>
      </p:sp>
    </p:spTree>
    <p:extLst>
      <p:ext uri="{BB962C8B-B14F-4D97-AF65-F5344CB8AC3E}">
        <p14:creationId xmlns:p14="http://schemas.microsoft.com/office/powerpoint/2010/main" val="221834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664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1413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1D35-AA40-4F90-833A-10903CF737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589C6A-5172-4677-A6E0-C3D9F033C6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6AC18D-F506-4484-AA75-856FBE050988}"/>
              </a:ext>
            </a:extLst>
          </p:cNvPr>
          <p:cNvSpPr>
            <a:spLocks noGrp="1"/>
          </p:cNvSpPr>
          <p:nvPr>
            <p:ph type="dt" sz="half" idx="10"/>
          </p:nvPr>
        </p:nvSpPr>
        <p:spPr/>
        <p:txBody>
          <a:bodyPr/>
          <a:lstStyle/>
          <a:p>
            <a:fld id="{A1CE6517-6951-44F9-B02D-57669FBE4E36}" type="datetimeFigureOut">
              <a:rPr lang="en-US" smtClean="0"/>
              <a:t>8/13/2019</a:t>
            </a:fld>
            <a:endParaRPr lang="en-US"/>
          </a:p>
        </p:txBody>
      </p:sp>
      <p:sp>
        <p:nvSpPr>
          <p:cNvPr id="5" name="Footer Placeholder 4">
            <a:extLst>
              <a:ext uri="{FF2B5EF4-FFF2-40B4-BE49-F238E27FC236}">
                <a16:creationId xmlns:a16="http://schemas.microsoft.com/office/drawing/2014/main" id="{6A4DF513-8AE6-4E61-B9AC-D482B1350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780F7-403B-4B93-BB93-AD5BC73AD4A2}"/>
              </a:ext>
            </a:extLst>
          </p:cNvPr>
          <p:cNvSpPr>
            <a:spLocks noGrp="1"/>
          </p:cNvSpPr>
          <p:nvPr>
            <p:ph type="sldNum" sz="quarter" idx="12"/>
          </p:nvPr>
        </p:nvSpPr>
        <p:spPr/>
        <p:txBody>
          <a:bodyPr/>
          <a:lstStyle/>
          <a:p>
            <a:fld id="{613FFCD0-A5BE-41AB-BDE9-54AB4013CC90}" type="slidenum">
              <a:rPr lang="en-US" smtClean="0"/>
              <a:t>‹#›</a:t>
            </a:fld>
            <a:endParaRPr lang="en-US"/>
          </a:p>
        </p:txBody>
      </p:sp>
    </p:spTree>
    <p:extLst>
      <p:ext uri="{BB962C8B-B14F-4D97-AF65-F5344CB8AC3E}">
        <p14:creationId xmlns:p14="http://schemas.microsoft.com/office/powerpoint/2010/main" val="186892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44DD-AC84-4E21-92EA-84CF007DC2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DA7B22-3C0E-4435-90AE-81A935B3D0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6C18E-5267-4086-B9AB-356E8C1051E2}"/>
              </a:ext>
            </a:extLst>
          </p:cNvPr>
          <p:cNvSpPr>
            <a:spLocks noGrp="1"/>
          </p:cNvSpPr>
          <p:nvPr>
            <p:ph type="dt" sz="half" idx="10"/>
          </p:nvPr>
        </p:nvSpPr>
        <p:spPr/>
        <p:txBody>
          <a:bodyPr/>
          <a:lstStyle/>
          <a:p>
            <a:fld id="{A1CE6517-6951-44F9-B02D-57669FBE4E36}" type="datetimeFigureOut">
              <a:rPr lang="en-US" smtClean="0"/>
              <a:t>8/13/2019</a:t>
            </a:fld>
            <a:endParaRPr lang="en-US"/>
          </a:p>
        </p:txBody>
      </p:sp>
      <p:sp>
        <p:nvSpPr>
          <p:cNvPr id="5" name="Footer Placeholder 4">
            <a:extLst>
              <a:ext uri="{FF2B5EF4-FFF2-40B4-BE49-F238E27FC236}">
                <a16:creationId xmlns:a16="http://schemas.microsoft.com/office/drawing/2014/main" id="{5F0A28AB-FBA1-4CAE-8991-2620955E6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E73890-9C5A-4BF2-B614-659702A1C584}"/>
              </a:ext>
            </a:extLst>
          </p:cNvPr>
          <p:cNvSpPr>
            <a:spLocks noGrp="1"/>
          </p:cNvSpPr>
          <p:nvPr>
            <p:ph type="sldNum" sz="quarter" idx="12"/>
          </p:nvPr>
        </p:nvSpPr>
        <p:spPr/>
        <p:txBody>
          <a:bodyPr/>
          <a:lstStyle/>
          <a:p>
            <a:fld id="{613FFCD0-A5BE-41AB-BDE9-54AB4013CC90}" type="slidenum">
              <a:rPr lang="en-US" smtClean="0"/>
              <a:t>‹#›</a:t>
            </a:fld>
            <a:endParaRPr lang="en-US"/>
          </a:p>
        </p:txBody>
      </p:sp>
    </p:spTree>
    <p:extLst>
      <p:ext uri="{BB962C8B-B14F-4D97-AF65-F5344CB8AC3E}">
        <p14:creationId xmlns:p14="http://schemas.microsoft.com/office/powerpoint/2010/main" val="145081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DDDC97-59B8-4337-9AE9-5CCC7D09D0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30074B-4C14-4FE2-941F-56FF0414A08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34029-0B02-438A-9266-60B6CB31DF76}"/>
              </a:ext>
            </a:extLst>
          </p:cNvPr>
          <p:cNvSpPr>
            <a:spLocks noGrp="1"/>
          </p:cNvSpPr>
          <p:nvPr>
            <p:ph type="dt" sz="half" idx="10"/>
          </p:nvPr>
        </p:nvSpPr>
        <p:spPr/>
        <p:txBody>
          <a:bodyPr/>
          <a:lstStyle/>
          <a:p>
            <a:fld id="{A1CE6517-6951-44F9-B02D-57669FBE4E36}" type="datetimeFigureOut">
              <a:rPr lang="en-US" smtClean="0"/>
              <a:t>8/13/2019</a:t>
            </a:fld>
            <a:endParaRPr lang="en-US"/>
          </a:p>
        </p:txBody>
      </p:sp>
      <p:sp>
        <p:nvSpPr>
          <p:cNvPr id="5" name="Footer Placeholder 4">
            <a:extLst>
              <a:ext uri="{FF2B5EF4-FFF2-40B4-BE49-F238E27FC236}">
                <a16:creationId xmlns:a16="http://schemas.microsoft.com/office/drawing/2014/main" id="{794570B0-866B-43F4-B69B-9BC49209A3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9D173-A8B1-4217-AD12-F1A5FF8D259F}"/>
              </a:ext>
            </a:extLst>
          </p:cNvPr>
          <p:cNvSpPr>
            <a:spLocks noGrp="1"/>
          </p:cNvSpPr>
          <p:nvPr>
            <p:ph type="sldNum" sz="quarter" idx="12"/>
          </p:nvPr>
        </p:nvSpPr>
        <p:spPr/>
        <p:txBody>
          <a:bodyPr/>
          <a:lstStyle/>
          <a:p>
            <a:fld id="{613FFCD0-A5BE-41AB-BDE9-54AB4013CC90}" type="slidenum">
              <a:rPr lang="en-US" smtClean="0"/>
              <a:t>‹#›</a:t>
            </a:fld>
            <a:endParaRPr lang="en-US"/>
          </a:p>
        </p:txBody>
      </p:sp>
    </p:spTree>
    <p:extLst>
      <p:ext uri="{BB962C8B-B14F-4D97-AF65-F5344CB8AC3E}">
        <p14:creationId xmlns:p14="http://schemas.microsoft.com/office/powerpoint/2010/main" val="2390149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2"/>
        <p:cNvGrpSpPr/>
        <p:nvPr/>
      </p:nvGrpSpPr>
      <p:grpSpPr>
        <a:xfrm>
          <a:off x="0" y="0"/>
          <a:ext cx="0" cy="0"/>
          <a:chOff x="0" y="0"/>
          <a:chExt cx="0" cy="0"/>
        </a:xfrm>
      </p:grpSpPr>
      <p:sp>
        <p:nvSpPr>
          <p:cNvPr id="93" name="Google Shape;93;g5f70d45200_0_2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000"/>
              <a:buNone/>
              <a:defRPr/>
            </a:lvl1pPr>
            <a:lvl2pPr lvl="1" algn="l" rtl="0">
              <a:lnSpc>
                <a:spcPct val="100000"/>
              </a:lnSpc>
              <a:spcBef>
                <a:spcPts val="0"/>
              </a:spcBef>
              <a:spcAft>
                <a:spcPts val="0"/>
              </a:spcAft>
              <a:buSzPts val="4000"/>
              <a:buNone/>
              <a:defRPr/>
            </a:lvl2pPr>
            <a:lvl3pPr lvl="2" algn="l" rtl="0">
              <a:lnSpc>
                <a:spcPct val="100000"/>
              </a:lnSpc>
              <a:spcBef>
                <a:spcPts val="0"/>
              </a:spcBef>
              <a:spcAft>
                <a:spcPts val="0"/>
              </a:spcAft>
              <a:buSzPts val="4000"/>
              <a:buNone/>
              <a:defRPr/>
            </a:lvl3pPr>
            <a:lvl4pPr lvl="3" algn="l" rtl="0">
              <a:lnSpc>
                <a:spcPct val="100000"/>
              </a:lnSpc>
              <a:spcBef>
                <a:spcPts val="0"/>
              </a:spcBef>
              <a:spcAft>
                <a:spcPts val="0"/>
              </a:spcAft>
              <a:buSzPts val="4000"/>
              <a:buNone/>
              <a:defRPr/>
            </a:lvl4pPr>
            <a:lvl5pPr lvl="4" algn="l" rtl="0">
              <a:lnSpc>
                <a:spcPct val="100000"/>
              </a:lnSpc>
              <a:spcBef>
                <a:spcPts val="0"/>
              </a:spcBef>
              <a:spcAft>
                <a:spcPts val="0"/>
              </a:spcAft>
              <a:buSzPts val="4000"/>
              <a:buNone/>
              <a:defRPr/>
            </a:lvl5pPr>
            <a:lvl6pPr lvl="5" algn="l" rtl="0">
              <a:lnSpc>
                <a:spcPct val="100000"/>
              </a:lnSpc>
              <a:spcBef>
                <a:spcPts val="0"/>
              </a:spcBef>
              <a:spcAft>
                <a:spcPts val="0"/>
              </a:spcAft>
              <a:buSzPts val="4000"/>
              <a:buNone/>
              <a:defRPr/>
            </a:lvl6pPr>
            <a:lvl7pPr lvl="6" algn="l" rtl="0">
              <a:lnSpc>
                <a:spcPct val="100000"/>
              </a:lnSpc>
              <a:spcBef>
                <a:spcPts val="0"/>
              </a:spcBef>
              <a:spcAft>
                <a:spcPts val="0"/>
              </a:spcAft>
              <a:buSzPts val="4000"/>
              <a:buNone/>
              <a:defRPr/>
            </a:lvl7pPr>
            <a:lvl8pPr lvl="7" algn="l" rtl="0">
              <a:lnSpc>
                <a:spcPct val="100000"/>
              </a:lnSpc>
              <a:spcBef>
                <a:spcPts val="0"/>
              </a:spcBef>
              <a:spcAft>
                <a:spcPts val="0"/>
              </a:spcAft>
              <a:buSzPts val="4000"/>
              <a:buNone/>
              <a:defRPr/>
            </a:lvl8pPr>
            <a:lvl9pPr lvl="8" algn="l" rtl="0">
              <a:lnSpc>
                <a:spcPct val="100000"/>
              </a:lnSpc>
              <a:spcBef>
                <a:spcPts val="0"/>
              </a:spcBef>
              <a:spcAft>
                <a:spcPts val="0"/>
              </a:spcAft>
              <a:buSzPts val="4000"/>
              <a:buNone/>
              <a:defRPr/>
            </a:lvl9pPr>
          </a:lstStyle>
          <a:p>
            <a:endParaRPr/>
          </a:p>
        </p:txBody>
      </p:sp>
      <p:sp>
        <p:nvSpPr>
          <p:cNvPr id="94" name="Google Shape;94;g5f70d45200_0_29"/>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2100"/>
              </a:spcBef>
              <a:spcAft>
                <a:spcPts val="0"/>
              </a:spcAft>
              <a:buSzPts val="1900"/>
              <a:buChar char="○"/>
              <a:defRPr/>
            </a:lvl2pPr>
            <a:lvl3pPr marL="1371600" lvl="2" indent="-349250" algn="l" rtl="0">
              <a:lnSpc>
                <a:spcPct val="115000"/>
              </a:lnSpc>
              <a:spcBef>
                <a:spcPts val="2100"/>
              </a:spcBef>
              <a:spcAft>
                <a:spcPts val="0"/>
              </a:spcAft>
              <a:buSzPts val="1900"/>
              <a:buChar char="■"/>
              <a:defRPr/>
            </a:lvl3pPr>
            <a:lvl4pPr marL="1828800" lvl="3" indent="-349250" algn="l" rtl="0">
              <a:lnSpc>
                <a:spcPct val="115000"/>
              </a:lnSpc>
              <a:spcBef>
                <a:spcPts val="2100"/>
              </a:spcBef>
              <a:spcAft>
                <a:spcPts val="0"/>
              </a:spcAft>
              <a:buSzPts val="1900"/>
              <a:buChar char="●"/>
              <a:defRPr/>
            </a:lvl4pPr>
            <a:lvl5pPr marL="2286000" lvl="4" indent="-349250" algn="l" rtl="0">
              <a:lnSpc>
                <a:spcPct val="115000"/>
              </a:lnSpc>
              <a:spcBef>
                <a:spcPts val="2100"/>
              </a:spcBef>
              <a:spcAft>
                <a:spcPts val="0"/>
              </a:spcAft>
              <a:buSzPts val="1900"/>
              <a:buChar char="○"/>
              <a:defRPr/>
            </a:lvl5pPr>
            <a:lvl6pPr marL="2743200" lvl="5" indent="-349250" algn="l" rtl="0">
              <a:lnSpc>
                <a:spcPct val="115000"/>
              </a:lnSpc>
              <a:spcBef>
                <a:spcPts val="2100"/>
              </a:spcBef>
              <a:spcAft>
                <a:spcPts val="0"/>
              </a:spcAft>
              <a:buSzPts val="1900"/>
              <a:buChar char="■"/>
              <a:defRPr/>
            </a:lvl6pPr>
            <a:lvl7pPr marL="3200400" lvl="6" indent="-349250" algn="l" rtl="0">
              <a:lnSpc>
                <a:spcPct val="115000"/>
              </a:lnSpc>
              <a:spcBef>
                <a:spcPts val="2100"/>
              </a:spcBef>
              <a:spcAft>
                <a:spcPts val="0"/>
              </a:spcAft>
              <a:buSzPts val="1900"/>
              <a:buChar char="●"/>
              <a:defRPr/>
            </a:lvl7pPr>
            <a:lvl8pPr marL="3657600" lvl="7" indent="-349250" algn="l" rtl="0">
              <a:lnSpc>
                <a:spcPct val="115000"/>
              </a:lnSpc>
              <a:spcBef>
                <a:spcPts val="2100"/>
              </a:spcBef>
              <a:spcAft>
                <a:spcPts val="0"/>
              </a:spcAft>
              <a:buSzPts val="1900"/>
              <a:buChar char="○"/>
              <a:defRPr/>
            </a:lvl8pPr>
            <a:lvl9pPr marL="4114800" lvl="8" indent="-349250" algn="l" rtl="0">
              <a:lnSpc>
                <a:spcPct val="115000"/>
              </a:lnSpc>
              <a:spcBef>
                <a:spcPts val="2100"/>
              </a:spcBef>
              <a:spcAft>
                <a:spcPts val="2100"/>
              </a:spcAft>
              <a:buSzPts val="1900"/>
              <a:buChar char="■"/>
              <a:defRPr/>
            </a:lvl9pPr>
          </a:lstStyle>
          <a:p>
            <a:endParaRPr/>
          </a:p>
        </p:txBody>
      </p:sp>
      <p:sp>
        <p:nvSpPr>
          <p:cNvPr id="95" name="Google Shape;95;g5f70d45200_0_29"/>
          <p:cNvSpPr txBox="1">
            <a:spLocks noGrp="1"/>
          </p:cNvSpPr>
          <p:nvPr>
            <p:ph type="sldNum" idx="12"/>
          </p:nvPr>
        </p:nvSpPr>
        <p:spPr>
          <a:xfrm>
            <a:off x="11320333" y="6241345"/>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0054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2FF5-7A9E-4863-97EB-271F5142D4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026F4D-31E3-402C-AFF1-EF9C63A5F1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4ADE5-1C65-442F-AF1C-561D9B821A05}"/>
              </a:ext>
            </a:extLst>
          </p:cNvPr>
          <p:cNvSpPr>
            <a:spLocks noGrp="1"/>
          </p:cNvSpPr>
          <p:nvPr>
            <p:ph type="dt" sz="half" idx="10"/>
          </p:nvPr>
        </p:nvSpPr>
        <p:spPr/>
        <p:txBody>
          <a:bodyPr/>
          <a:lstStyle/>
          <a:p>
            <a:fld id="{A1CE6517-6951-44F9-B02D-57669FBE4E36}" type="datetimeFigureOut">
              <a:rPr lang="en-US" smtClean="0"/>
              <a:t>8/13/2019</a:t>
            </a:fld>
            <a:endParaRPr lang="en-US"/>
          </a:p>
        </p:txBody>
      </p:sp>
      <p:sp>
        <p:nvSpPr>
          <p:cNvPr id="5" name="Footer Placeholder 4">
            <a:extLst>
              <a:ext uri="{FF2B5EF4-FFF2-40B4-BE49-F238E27FC236}">
                <a16:creationId xmlns:a16="http://schemas.microsoft.com/office/drawing/2014/main" id="{D4C6E977-AA0C-4AC7-BED9-FF8035F97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E6EA6-314E-4231-89CA-CACF92CE7E8A}"/>
              </a:ext>
            </a:extLst>
          </p:cNvPr>
          <p:cNvSpPr>
            <a:spLocks noGrp="1"/>
          </p:cNvSpPr>
          <p:nvPr>
            <p:ph type="sldNum" sz="quarter" idx="12"/>
          </p:nvPr>
        </p:nvSpPr>
        <p:spPr/>
        <p:txBody>
          <a:bodyPr/>
          <a:lstStyle/>
          <a:p>
            <a:fld id="{613FFCD0-A5BE-41AB-BDE9-54AB4013CC90}" type="slidenum">
              <a:rPr lang="en-US" smtClean="0"/>
              <a:t>‹#›</a:t>
            </a:fld>
            <a:endParaRPr lang="en-US"/>
          </a:p>
        </p:txBody>
      </p:sp>
    </p:spTree>
    <p:extLst>
      <p:ext uri="{BB962C8B-B14F-4D97-AF65-F5344CB8AC3E}">
        <p14:creationId xmlns:p14="http://schemas.microsoft.com/office/powerpoint/2010/main" val="156848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C39F-4010-4DDC-B5B7-EC5AE873A9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E362D9-6E6D-41D2-BBE9-B81AF46647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EC480D-F016-4B1C-A130-C92716E92533}"/>
              </a:ext>
            </a:extLst>
          </p:cNvPr>
          <p:cNvSpPr>
            <a:spLocks noGrp="1"/>
          </p:cNvSpPr>
          <p:nvPr>
            <p:ph type="dt" sz="half" idx="10"/>
          </p:nvPr>
        </p:nvSpPr>
        <p:spPr/>
        <p:txBody>
          <a:bodyPr/>
          <a:lstStyle/>
          <a:p>
            <a:fld id="{A1CE6517-6951-44F9-B02D-57669FBE4E36}" type="datetimeFigureOut">
              <a:rPr lang="en-US" smtClean="0"/>
              <a:t>8/13/2019</a:t>
            </a:fld>
            <a:endParaRPr lang="en-US"/>
          </a:p>
        </p:txBody>
      </p:sp>
      <p:sp>
        <p:nvSpPr>
          <p:cNvPr id="5" name="Footer Placeholder 4">
            <a:extLst>
              <a:ext uri="{FF2B5EF4-FFF2-40B4-BE49-F238E27FC236}">
                <a16:creationId xmlns:a16="http://schemas.microsoft.com/office/drawing/2014/main" id="{2D9AA56D-857A-421F-99A9-97329827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36BEF-D5B8-4978-9D79-34EF884E1168}"/>
              </a:ext>
            </a:extLst>
          </p:cNvPr>
          <p:cNvSpPr>
            <a:spLocks noGrp="1"/>
          </p:cNvSpPr>
          <p:nvPr>
            <p:ph type="sldNum" sz="quarter" idx="12"/>
          </p:nvPr>
        </p:nvSpPr>
        <p:spPr/>
        <p:txBody>
          <a:bodyPr/>
          <a:lstStyle/>
          <a:p>
            <a:fld id="{613FFCD0-A5BE-41AB-BDE9-54AB4013CC90}" type="slidenum">
              <a:rPr lang="en-US" smtClean="0"/>
              <a:t>‹#›</a:t>
            </a:fld>
            <a:endParaRPr lang="en-US"/>
          </a:p>
        </p:txBody>
      </p:sp>
    </p:spTree>
    <p:extLst>
      <p:ext uri="{BB962C8B-B14F-4D97-AF65-F5344CB8AC3E}">
        <p14:creationId xmlns:p14="http://schemas.microsoft.com/office/powerpoint/2010/main" val="61089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A496-FEAD-4309-B3F1-F0DB2DE6AF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D32752-8B5E-4433-9858-4FEC4F5D40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054A9D-E2AA-4A7A-AF78-C18665AE62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6FDE90-F191-478F-B572-60E6C05BE239}"/>
              </a:ext>
            </a:extLst>
          </p:cNvPr>
          <p:cNvSpPr>
            <a:spLocks noGrp="1"/>
          </p:cNvSpPr>
          <p:nvPr>
            <p:ph type="dt" sz="half" idx="10"/>
          </p:nvPr>
        </p:nvSpPr>
        <p:spPr/>
        <p:txBody>
          <a:bodyPr/>
          <a:lstStyle/>
          <a:p>
            <a:fld id="{A1CE6517-6951-44F9-B02D-57669FBE4E36}" type="datetimeFigureOut">
              <a:rPr lang="en-US" smtClean="0"/>
              <a:t>8/13/2019</a:t>
            </a:fld>
            <a:endParaRPr lang="en-US"/>
          </a:p>
        </p:txBody>
      </p:sp>
      <p:sp>
        <p:nvSpPr>
          <p:cNvPr id="6" name="Footer Placeholder 5">
            <a:extLst>
              <a:ext uri="{FF2B5EF4-FFF2-40B4-BE49-F238E27FC236}">
                <a16:creationId xmlns:a16="http://schemas.microsoft.com/office/drawing/2014/main" id="{4D9A8802-29A1-4639-AC5F-072E89C0E2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1C75B-E499-4102-8156-D40F6F3B8ABC}"/>
              </a:ext>
            </a:extLst>
          </p:cNvPr>
          <p:cNvSpPr>
            <a:spLocks noGrp="1"/>
          </p:cNvSpPr>
          <p:nvPr>
            <p:ph type="sldNum" sz="quarter" idx="12"/>
          </p:nvPr>
        </p:nvSpPr>
        <p:spPr/>
        <p:txBody>
          <a:bodyPr/>
          <a:lstStyle/>
          <a:p>
            <a:fld id="{613FFCD0-A5BE-41AB-BDE9-54AB4013CC90}" type="slidenum">
              <a:rPr lang="en-US" smtClean="0"/>
              <a:t>‹#›</a:t>
            </a:fld>
            <a:endParaRPr lang="en-US"/>
          </a:p>
        </p:txBody>
      </p:sp>
    </p:spTree>
    <p:extLst>
      <p:ext uri="{BB962C8B-B14F-4D97-AF65-F5344CB8AC3E}">
        <p14:creationId xmlns:p14="http://schemas.microsoft.com/office/powerpoint/2010/main" val="1115671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2131D-CF5D-498D-9273-443428A3A9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6870B-F45C-4114-B3AD-B5696EEBA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A0DD24-0EB7-408B-B286-8E78C3AF9A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68BDAF-4B51-455F-94C8-C7AFB94F1E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42A27A-BDC8-4099-8023-F8B669D823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7B6D13-58D6-4DC1-A814-2642A389AA0D}"/>
              </a:ext>
            </a:extLst>
          </p:cNvPr>
          <p:cNvSpPr>
            <a:spLocks noGrp="1"/>
          </p:cNvSpPr>
          <p:nvPr>
            <p:ph type="dt" sz="half" idx="10"/>
          </p:nvPr>
        </p:nvSpPr>
        <p:spPr/>
        <p:txBody>
          <a:bodyPr/>
          <a:lstStyle/>
          <a:p>
            <a:fld id="{A1CE6517-6951-44F9-B02D-57669FBE4E36}" type="datetimeFigureOut">
              <a:rPr lang="en-US" smtClean="0"/>
              <a:t>8/13/2019</a:t>
            </a:fld>
            <a:endParaRPr lang="en-US"/>
          </a:p>
        </p:txBody>
      </p:sp>
      <p:sp>
        <p:nvSpPr>
          <p:cNvPr id="8" name="Footer Placeholder 7">
            <a:extLst>
              <a:ext uri="{FF2B5EF4-FFF2-40B4-BE49-F238E27FC236}">
                <a16:creationId xmlns:a16="http://schemas.microsoft.com/office/drawing/2014/main" id="{75A969D6-0260-4455-8228-B9FA6501A7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305200-8B92-451D-B84C-EB475BB2F9B4}"/>
              </a:ext>
            </a:extLst>
          </p:cNvPr>
          <p:cNvSpPr>
            <a:spLocks noGrp="1"/>
          </p:cNvSpPr>
          <p:nvPr>
            <p:ph type="sldNum" sz="quarter" idx="12"/>
          </p:nvPr>
        </p:nvSpPr>
        <p:spPr/>
        <p:txBody>
          <a:bodyPr/>
          <a:lstStyle/>
          <a:p>
            <a:fld id="{613FFCD0-A5BE-41AB-BDE9-54AB4013CC90}" type="slidenum">
              <a:rPr lang="en-US" smtClean="0"/>
              <a:t>‹#›</a:t>
            </a:fld>
            <a:endParaRPr lang="en-US"/>
          </a:p>
        </p:txBody>
      </p:sp>
    </p:spTree>
    <p:extLst>
      <p:ext uri="{BB962C8B-B14F-4D97-AF65-F5344CB8AC3E}">
        <p14:creationId xmlns:p14="http://schemas.microsoft.com/office/powerpoint/2010/main" val="398808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9476-EBE2-4B43-9243-3E6D9C37D5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20ACFE-B0D7-4DF6-8497-B1E38A640AEC}"/>
              </a:ext>
            </a:extLst>
          </p:cNvPr>
          <p:cNvSpPr>
            <a:spLocks noGrp="1"/>
          </p:cNvSpPr>
          <p:nvPr>
            <p:ph type="dt" sz="half" idx="10"/>
          </p:nvPr>
        </p:nvSpPr>
        <p:spPr/>
        <p:txBody>
          <a:bodyPr/>
          <a:lstStyle/>
          <a:p>
            <a:fld id="{A1CE6517-6951-44F9-B02D-57669FBE4E36}" type="datetimeFigureOut">
              <a:rPr lang="en-US" smtClean="0"/>
              <a:t>8/13/2019</a:t>
            </a:fld>
            <a:endParaRPr lang="en-US"/>
          </a:p>
        </p:txBody>
      </p:sp>
      <p:sp>
        <p:nvSpPr>
          <p:cNvPr id="4" name="Footer Placeholder 3">
            <a:extLst>
              <a:ext uri="{FF2B5EF4-FFF2-40B4-BE49-F238E27FC236}">
                <a16:creationId xmlns:a16="http://schemas.microsoft.com/office/drawing/2014/main" id="{2CB8E630-79BD-40A9-9753-B2949C8A40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EE5DA9-4EFE-4039-88E7-9BAF7F6240E7}"/>
              </a:ext>
            </a:extLst>
          </p:cNvPr>
          <p:cNvSpPr>
            <a:spLocks noGrp="1"/>
          </p:cNvSpPr>
          <p:nvPr>
            <p:ph type="sldNum" sz="quarter" idx="12"/>
          </p:nvPr>
        </p:nvSpPr>
        <p:spPr/>
        <p:txBody>
          <a:bodyPr/>
          <a:lstStyle/>
          <a:p>
            <a:fld id="{613FFCD0-A5BE-41AB-BDE9-54AB4013CC90}" type="slidenum">
              <a:rPr lang="en-US" smtClean="0"/>
              <a:t>‹#›</a:t>
            </a:fld>
            <a:endParaRPr lang="en-US"/>
          </a:p>
        </p:txBody>
      </p:sp>
    </p:spTree>
    <p:extLst>
      <p:ext uri="{BB962C8B-B14F-4D97-AF65-F5344CB8AC3E}">
        <p14:creationId xmlns:p14="http://schemas.microsoft.com/office/powerpoint/2010/main" val="134730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5BA9CF-1F2A-43D4-ADBF-0A2DC41675AD}"/>
              </a:ext>
            </a:extLst>
          </p:cNvPr>
          <p:cNvSpPr>
            <a:spLocks noGrp="1"/>
          </p:cNvSpPr>
          <p:nvPr>
            <p:ph type="dt" sz="half" idx="10"/>
          </p:nvPr>
        </p:nvSpPr>
        <p:spPr/>
        <p:txBody>
          <a:bodyPr/>
          <a:lstStyle/>
          <a:p>
            <a:fld id="{A1CE6517-6951-44F9-B02D-57669FBE4E36}" type="datetimeFigureOut">
              <a:rPr lang="en-US" smtClean="0"/>
              <a:t>8/13/2019</a:t>
            </a:fld>
            <a:endParaRPr lang="en-US"/>
          </a:p>
        </p:txBody>
      </p:sp>
      <p:sp>
        <p:nvSpPr>
          <p:cNvPr id="3" name="Footer Placeholder 2">
            <a:extLst>
              <a:ext uri="{FF2B5EF4-FFF2-40B4-BE49-F238E27FC236}">
                <a16:creationId xmlns:a16="http://schemas.microsoft.com/office/drawing/2014/main" id="{EAA5FE96-0174-4FD3-BDBA-BAD9FA0B00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2F52F7-B23C-4527-AAD6-ED53C9E4EBEE}"/>
              </a:ext>
            </a:extLst>
          </p:cNvPr>
          <p:cNvSpPr>
            <a:spLocks noGrp="1"/>
          </p:cNvSpPr>
          <p:nvPr>
            <p:ph type="sldNum" sz="quarter" idx="12"/>
          </p:nvPr>
        </p:nvSpPr>
        <p:spPr/>
        <p:txBody>
          <a:bodyPr/>
          <a:lstStyle/>
          <a:p>
            <a:fld id="{613FFCD0-A5BE-41AB-BDE9-54AB4013CC90}" type="slidenum">
              <a:rPr lang="en-US" smtClean="0"/>
              <a:t>‹#›</a:t>
            </a:fld>
            <a:endParaRPr lang="en-US"/>
          </a:p>
        </p:txBody>
      </p:sp>
    </p:spTree>
    <p:extLst>
      <p:ext uri="{BB962C8B-B14F-4D97-AF65-F5344CB8AC3E}">
        <p14:creationId xmlns:p14="http://schemas.microsoft.com/office/powerpoint/2010/main" val="426742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4946-5A49-49E4-BA31-36755C203D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AD367-2A99-4E38-87E3-F92AF1A0B5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9BE978-8906-45D7-AF91-68C2CA391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09E425-DD78-40E0-9C0E-26ACC32685E9}"/>
              </a:ext>
            </a:extLst>
          </p:cNvPr>
          <p:cNvSpPr>
            <a:spLocks noGrp="1"/>
          </p:cNvSpPr>
          <p:nvPr>
            <p:ph type="dt" sz="half" idx="10"/>
          </p:nvPr>
        </p:nvSpPr>
        <p:spPr/>
        <p:txBody>
          <a:bodyPr/>
          <a:lstStyle/>
          <a:p>
            <a:fld id="{A1CE6517-6951-44F9-B02D-57669FBE4E36}" type="datetimeFigureOut">
              <a:rPr lang="en-US" smtClean="0"/>
              <a:t>8/13/2019</a:t>
            </a:fld>
            <a:endParaRPr lang="en-US"/>
          </a:p>
        </p:txBody>
      </p:sp>
      <p:sp>
        <p:nvSpPr>
          <p:cNvPr id="6" name="Footer Placeholder 5">
            <a:extLst>
              <a:ext uri="{FF2B5EF4-FFF2-40B4-BE49-F238E27FC236}">
                <a16:creationId xmlns:a16="http://schemas.microsoft.com/office/drawing/2014/main" id="{53FAF4A0-A8FD-4088-AA65-E8AE97AA3A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C5E451-CA60-448B-96A2-0EAA7F044C03}"/>
              </a:ext>
            </a:extLst>
          </p:cNvPr>
          <p:cNvSpPr>
            <a:spLocks noGrp="1"/>
          </p:cNvSpPr>
          <p:nvPr>
            <p:ph type="sldNum" sz="quarter" idx="12"/>
          </p:nvPr>
        </p:nvSpPr>
        <p:spPr/>
        <p:txBody>
          <a:bodyPr/>
          <a:lstStyle/>
          <a:p>
            <a:fld id="{613FFCD0-A5BE-41AB-BDE9-54AB4013CC90}" type="slidenum">
              <a:rPr lang="en-US" smtClean="0"/>
              <a:t>‹#›</a:t>
            </a:fld>
            <a:endParaRPr lang="en-US"/>
          </a:p>
        </p:txBody>
      </p:sp>
    </p:spTree>
    <p:extLst>
      <p:ext uri="{BB962C8B-B14F-4D97-AF65-F5344CB8AC3E}">
        <p14:creationId xmlns:p14="http://schemas.microsoft.com/office/powerpoint/2010/main" val="408186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201A7-B458-4965-9C64-CD9280C8F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A5DBAE-924F-4371-B57B-771EBD7DE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237A2C-CD6F-481A-8898-A2FCC69E6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5188EF-82A2-4138-B9FD-A582431C6B6C}"/>
              </a:ext>
            </a:extLst>
          </p:cNvPr>
          <p:cNvSpPr>
            <a:spLocks noGrp="1"/>
          </p:cNvSpPr>
          <p:nvPr>
            <p:ph type="dt" sz="half" idx="10"/>
          </p:nvPr>
        </p:nvSpPr>
        <p:spPr/>
        <p:txBody>
          <a:bodyPr/>
          <a:lstStyle/>
          <a:p>
            <a:fld id="{A1CE6517-6951-44F9-B02D-57669FBE4E36}" type="datetimeFigureOut">
              <a:rPr lang="en-US" smtClean="0"/>
              <a:t>8/13/2019</a:t>
            </a:fld>
            <a:endParaRPr lang="en-US"/>
          </a:p>
        </p:txBody>
      </p:sp>
      <p:sp>
        <p:nvSpPr>
          <p:cNvPr id="6" name="Footer Placeholder 5">
            <a:extLst>
              <a:ext uri="{FF2B5EF4-FFF2-40B4-BE49-F238E27FC236}">
                <a16:creationId xmlns:a16="http://schemas.microsoft.com/office/drawing/2014/main" id="{E0457FE1-3430-45D8-BFB1-9CE617AD23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C92E2E-4E2A-4A4B-810A-0A31AEC19FE9}"/>
              </a:ext>
            </a:extLst>
          </p:cNvPr>
          <p:cNvSpPr>
            <a:spLocks noGrp="1"/>
          </p:cNvSpPr>
          <p:nvPr>
            <p:ph type="sldNum" sz="quarter" idx="12"/>
          </p:nvPr>
        </p:nvSpPr>
        <p:spPr/>
        <p:txBody>
          <a:bodyPr/>
          <a:lstStyle/>
          <a:p>
            <a:fld id="{613FFCD0-A5BE-41AB-BDE9-54AB4013CC90}" type="slidenum">
              <a:rPr lang="en-US" smtClean="0"/>
              <a:t>‹#›</a:t>
            </a:fld>
            <a:endParaRPr lang="en-US"/>
          </a:p>
        </p:txBody>
      </p:sp>
    </p:spTree>
    <p:extLst>
      <p:ext uri="{BB962C8B-B14F-4D97-AF65-F5344CB8AC3E}">
        <p14:creationId xmlns:p14="http://schemas.microsoft.com/office/powerpoint/2010/main" val="423644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972605-E0AE-4C49-A2CF-B4909108F5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E87B6D-E254-4DE4-8CF7-F3E0DAAC29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70ED1-B46A-417C-AA77-CF25EBFE5A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E6517-6951-44F9-B02D-57669FBE4E36}" type="datetimeFigureOut">
              <a:rPr lang="en-US" smtClean="0"/>
              <a:t>8/13/2019</a:t>
            </a:fld>
            <a:endParaRPr lang="en-US"/>
          </a:p>
        </p:txBody>
      </p:sp>
      <p:sp>
        <p:nvSpPr>
          <p:cNvPr id="5" name="Footer Placeholder 4">
            <a:extLst>
              <a:ext uri="{FF2B5EF4-FFF2-40B4-BE49-F238E27FC236}">
                <a16:creationId xmlns:a16="http://schemas.microsoft.com/office/drawing/2014/main" id="{ED96A3D6-4B67-44C0-BB6A-16095BBA68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5915DB-F986-4B55-85C5-F30FBC8355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FFCD0-A5BE-41AB-BDE9-54AB4013CC90}" type="slidenum">
              <a:rPr lang="en-US" smtClean="0"/>
              <a:t>‹#›</a:t>
            </a:fld>
            <a:endParaRPr lang="en-US"/>
          </a:p>
        </p:txBody>
      </p:sp>
    </p:spTree>
    <p:extLst>
      <p:ext uri="{BB962C8B-B14F-4D97-AF65-F5344CB8AC3E}">
        <p14:creationId xmlns:p14="http://schemas.microsoft.com/office/powerpoint/2010/main" val="349301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hart" Target="../charts/char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mailto:lperales@changemakerhighschool.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facebook.com/groups/155717909430338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78B7D612-CB72-4F8E-A6A4-994440765E9A}"/>
              </a:ext>
            </a:extLst>
          </p:cNvPr>
          <p:cNvSpPr>
            <a:spLocks noGrp="1"/>
          </p:cNvSpPr>
          <p:nvPr>
            <p:ph type="subTitle" idx="1"/>
          </p:nvPr>
        </p:nvSpPr>
        <p:spPr>
          <a:xfrm>
            <a:off x="6096000" y="290945"/>
            <a:ext cx="5708701" cy="5439703"/>
          </a:xfrm>
        </p:spPr>
        <p:txBody>
          <a:bodyPr anchor="b">
            <a:noAutofit/>
          </a:bodyPr>
          <a:lstStyle/>
          <a:p>
            <a:r>
              <a:rPr lang="en-US" sz="5400" dirty="0">
                <a:solidFill>
                  <a:srgbClr val="000000"/>
                </a:solidFill>
              </a:rPr>
              <a:t/>
            </a:r>
            <a:br>
              <a:rPr lang="en-US" sz="5400" dirty="0">
                <a:solidFill>
                  <a:srgbClr val="000000"/>
                </a:solidFill>
              </a:rPr>
            </a:br>
            <a:endParaRPr lang="en-US" sz="5400" dirty="0">
              <a:solidFill>
                <a:srgbClr val="000000"/>
              </a:solidFill>
            </a:endParaRPr>
          </a:p>
          <a:p>
            <a:r>
              <a:rPr lang="en-US" sz="5400" dirty="0">
                <a:solidFill>
                  <a:srgbClr val="000000"/>
                </a:solidFill>
              </a:rPr>
              <a:t/>
            </a:r>
            <a:br>
              <a:rPr lang="en-US" sz="5400" dirty="0">
                <a:solidFill>
                  <a:srgbClr val="000000"/>
                </a:solidFill>
              </a:rPr>
            </a:br>
            <a:r>
              <a:rPr lang="en-US" sz="5400" b="1" dirty="0" smtClean="0">
                <a:solidFill>
                  <a:srgbClr val="000000"/>
                </a:solidFill>
              </a:rPr>
              <a:t>WELCOME BACK!</a:t>
            </a:r>
          </a:p>
          <a:p>
            <a:endParaRPr lang="en-US" sz="5400" dirty="0">
              <a:solidFill>
                <a:srgbClr val="000000"/>
              </a:solidFill>
            </a:endParaRPr>
          </a:p>
          <a:p>
            <a:r>
              <a:rPr lang="en-US" sz="5400" dirty="0" smtClean="0">
                <a:solidFill>
                  <a:srgbClr val="000000"/>
                </a:solidFill>
              </a:rPr>
              <a:t>AUGUST</a:t>
            </a:r>
          </a:p>
          <a:p>
            <a:r>
              <a:rPr lang="en-US" sz="5400" dirty="0" smtClean="0">
                <a:solidFill>
                  <a:srgbClr val="000000"/>
                </a:solidFill>
              </a:rPr>
              <a:t>GENERAL </a:t>
            </a:r>
            <a:r>
              <a:rPr lang="en-US" sz="5400" dirty="0">
                <a:solidFill>
                  <a:srgbClr val="000000"/>
                </a:solidFill>
              </a:rPr>
              <a:t>MEETING</a:t>
            </a:r>
          </a:p>
          <a:p>
            <a:r>
              <a:rPr lang="en-US" sz="5400" dirty="0" smtClean="0">
                <a:solidFill>
                  <a:srgbClr val="000000"/>
                </a:solidFill>
              </a:rPr>
              <a:t>2019-2020</a:t>
            </a:r>
            <a:endParaRPr lang="en-US" sz="5400" dirty="0">
              <a:solidFill>
                <a:srgbClr val="000000"/>
              </a:solidFill>
            </a:endParaRPr>
          </a:p>
          <a:p>
            <a:endParaRPr lang="en-US" sz="5400" dirty="0">
              <a:solidFill>
                <a:srgbClr val="000000"/>
              </a:solidFill>
            </a:endParaRPr>
          </a:p>
        </p:txBody>
      </p:sp>
      <p:sp>
        <p:nvSpPr>
          <p:cNvPr id="1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1A407AE2-AD50-42D1-8240-9EFC39BDFC9B}"/>
              </a:ext>
            </a:extLst>
          </p:cNvPr>
          <p:cNvPicPr>
            <a:picLocks noChangeAspect="1"/>
          </p:cNvPicPr>
          <p:nvPr/>
        </p:nvPicPr>
        <p:blipFill rotWithShape="1">
          <a:blip r:embed="rId3" cstate="hqprint">
            <a:alphaModFix/>
            <a:extLst>
              <a:ext uri="{28A0092B-C50C-407E-A947-70E740481C1C}">
                <a14:useLocalDpi xmlns:a14="http://schemas.microsoft.com/office/drawing/2010/main" val="0"/>
              </a:ext>
            </a:extLst>
          </a:blip>
          <a:srcRect t="7941" r="-2" b="-2"/>
          <a:stretch/>
        </p:blipFill>
        <p:spPr>
          <a:xfrm>
            <a:off x="1" y="876055"/>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pic>
        <p:nvPicPr>
          <p:cNvPr id="7" name="Picture 6">
            <a:extLst>
              <a:ext uri="{FF2B5EF4-FFF2-40B4-BE49-F238E27FC236}">
                <a16:creationId xmlns:a16="http://schemas.microsoft.com/office/drawing/2014/main" id="{F76D865C-70B6-4BFF-9248-D653E81D2DE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84165" y="5730648"/>
            <a:ext cx="3332369" cy="711915"/>
          </a:xfrm>
          <a:prstGeom prst="rect">
            <a:avLst/>
          </a:prstGeom>
        </p:spPr>
      </p:pic>
    </p:spTree>
    <p:extLst>
      <p:ext uri="{BB962C8B-B14F-4D97-AF65-F5344CB8AC3E}">
        <p14:creationId xmlns:p14="http://schemas.microsoft.com/office/powerpoint/2010/main" val="3047753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44"/>
        <p:cNvGrpSpPr/>
        <p:nvPr/>
      </p:nvGrpSpPr>
      <p:grpSpPr>
        <a:xfrm>
          <a:off x="0" y="0"/>
          <a:ext cx="0" cy="0"/>
          <a:chOff x="0" y="0"/>
          <a:chExt cx="0" cy="0"/>
        </a:xfrm>
      </p:grpSpPr>
      <p:grpSp>
        <p:nvGrpSpPr>
          <p:cNvPr id="145" name="Google Shape;145;p3"/>
          <p:cNvGrpSpPr/>
          <p:nvPr/>
        </p:nvGrpSpPr>
        <p:grpSpPr>
          <a:xfrm>
            <a:off x="9084375" y="5356674"/>
            <a:ext cx="2888230" cy="1214699"/>
            <a:chOff x="9084375" y="5356674"/>
            <a:chExt cx="2888230" cy="1214699"/>
          </a:xfrm>
        </p:grpSpPr>
        <p:pic>
          <p:nvPicPr>
            <p:cNvPr id="146" name="Google Shape;146;p3"/>
            <p:cNvPicPr preferRelativeResize="0"/>
            <p:nvPr/>
          </p:nvPicPr>
          <p:blipFill rotWithShape="1">
            <a:blip r:embed="rId3">
              <a:alphaModFix/>
            </a:blip>
            <a:srcRect/>
            <a:stretch/>
          </p:blipFill>
          <p:spPr>
            <a:xfrm>
              <a:off x="9240119" y="6020887"/>
              <a:ext cx="2576742" cy="550486"/>
            </a:xfrm>
            <a:prstGeom prst="rect">
              <a:avLst/>
            </a:prstGeom>
            <a:noFill/>
            <a:ln>
              <a:noFill/>
            </a:ln>
          </p:spPr>
        </p:pic>
        <p:pic>
          <p:nvPicPr>
            <p:cNvPr id="147" name="Google Shape;147;p3"/>
            <p:cNvPicPr preferRelativeResize="0"/>
            <p:nvPr/>
          </p:nvPicPr>
          <p:blipFill rotWithShape="1">
            <a:blip r:embed="rId4">
              <a:alphaModFix/>
            </a:blip>
            <a:srcRect/>
            <a:stretch/>
          </p:blipFill>
          <p:spPr>
            <a:xfrm>
              <a:off x="9084375" y="5356674"/>
              <a:ext cx="2888230" cy="464860"/>
            </a:xfrm>
            <a:prstGeom prst="rect">
              <a:avLst/>
            </a:prstGeom>
            <a:noFill/>
            <a:ln>
              <a:noFill/>
            </a:ln>
          </p:spPr>
        </p:pic>
      </p:grpSp>
      <p:sp>
        <p:nvSpPr>
          <p:cNvPr id="2" name="Title 1">
            <a:extLst>
              <a:ext uri="{FF2B5EF4-FFF2-40B4-BE49-F238E27FC236}">
                <a16:creationId xmlns:a16="http://schemas.microsoft.com/office/drawing/2014/main" id="{74D3345A-23E1-4629-B384-3DC45FF12857}"/>
              </a:ext>
            </a:extLst>
          </p:cNvPr>
          <p:cNvSpPr>
            <a:spLocks noGrp="1"/>
          </p:cNvSpPr>
          <p:nvPr>
            <p:ph type="title"/>
          </p:nvPr>
        </p:nvSpPr>
        <p:spPr/>
        <p:txBody>
          <a:bodyPr/>
          <a:lstStyle/>
          <a:p>
            <a:r>
              <a:rPr lang="en-US" dirty="0"/>
              <a:t>Member Training and Development</a:t>
            </a:r>
          </a:p>
        </p:txBody>
      </p:sp>
      <p:graphicFrame>
        <p:nvGraphicFramePr>
          <p:cNvPr id="9" name="Chart 8">
            <a:extLst>
              <a:ext uri="{FF2B5EF4-FFF2-40B4-BE49-F238E27FC236}">
                <a16:creationId xmlns:a16="http://schemas.microsoft.com/office/drawing/2014/main" id="{3592F984-9FF9-42C1-A759-287A57362298}"/>
              </a:ext>
            </a:extLst>
          </p:cNvPr>
          <p:cNvGraphicFramePr>
            <a:graphicFrameLocks/>
          </p:cNvGraphicFramePr>
          <p:nvPr>
            <p:extLst/>
          </p:nvPr>
        </p:nvGraphicFramePr>
        <p:xfrm>
          <a:off x="574430" y="1653656"/>
          <a:ext cx="4572000" cy="24776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015A667F-3F2E-484E-990C-E355B7B2DA7D}"/>
              </a:ext>
            </a:extLst>
          </p:cNvPr>
          <p:cNvGraphicFramePr>
            <a:graphicFrameLocks/>
          </p:cNvGraphicFramePr>
          <p:nvPr>
            <p:extLst/>
          </p:nvPr>
        </p:nvGraphicFramePr>
        <p:xfrm>
          <a:off x="574430" y="4242227"/>
          <a:ext cx="4572000" cy="2477696"/>
        </p:xfrm>
        <a:graphic>
          <a:graphicData uri="http://schemas.openxmlformats.org/drawingml/2006/chart">
            <c:chart xmlns:c="http://schemas.openxmlformats.org/drawingml/2006/chart" xmlns:r="http://schemas.openxmlformats.org/officeDocument/2006/relationships" r:id="rId6"/>
          </a:graphicData>
        </a:graphic>
      </p:graphicFrame>
      <p:sp>
        <p:nvSpPr>
          <p:cNvPr id="11" name="Oval 10">
            <a:extLst>
              <a:ext uri="{FF2B5EF4-FFF2-40B4-BE49-F238E27FC236}">
                <a16:creationId xmlns:a16="http://schemas.microsoft.com/office/drawing/2014/main" id="{CBDD828E-4642-4557-97D0-7C56ED21CC26}"/>
              </a:ext>
            </a:extLst>
          </p:cNvPr>
          <p:cNvSpPr/>
          <p:nvPr/>
        </p:nvSpPr>
        <p:spPr>
          <a:xfrm rot="19942598">
            <a:off x="4293432" y="1567483"/>
            <a:ext cx="1317046" cy="1036255"/>
          </a:xfrm>
          <a:prstGeom prst="ellipse">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Participant Satisfaction</a:t>
            </a:r>
          </a:p>
        </p:txBody>
      </p:sp>
      <p:sp>
        <p:nvSpPr>
          <p:cNvPr id="12" name="Oval 11">
            <a:extLst>
              <a:ext uri="{FF2B5EF4-FFF2-40B4-BE49-F238E27FC236}">
                <a16:creationId xmlns:a16="http://schemas.microsoft.com/office/drawing/2014/main" id="{4FB62741-BC44-458F-A4EF-3DDF95290127}"/>
              </a:ext>
            </a:extLst>
          </p:cNvPr>
          <p:cNvSpPr/>
          <p:nvPr/>
        </p:nvSpPr>
        <p:spPr>
          <a:xfrm rot="19942598">
            <a:off x="4292120" y="4483973"/>
            <a:ext cx="1319669" cy="1031238"/>
          </a:xfrm>
          <a:prstGeom prst="ellipse">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Participant Satisfaction</a:t>
            </a:r>
          </a:p>
        </p:txBody>
      </p:sp>
      <p:graphicFrame>
        <p:nvGraphicFramePr>
          <p:cNvPr id="13" name="Chart 12">
            <a:extLst>
              <a:ext uri="{FF2B5EF4-FFF2-40B4-BE49-F238E27FC236}">
                <a16:creationId xmlns:a16="http://schemas.microsoft.com/office/drawing/2014/main" id="{D8AC267F-5464-48B3-9731-EBF0A5517E78}"/>
              </a:ext>
            </a:extLst>
          </p:cNvPr>
          <p:cNvGraphicFramePr>
            <a:graphicFrameLocks/>
          </p:cNvGraphicFramePr>
          <p:nvPr>
            <p:extLst/>
          </p:nvPr>
        </p:nvGraphicFramePr>
        <p:xfrm>
          <a:off x="6414260" y="1653656"/>
          <a:ext cx="4572000" cy="2477696"/>
        </p:xfrm>
        <a:graphic>
          <a:graphicData uri="http://schemas.openxmlformats.org/drawingml/2006/chart">
            <c:chart xmlns:c="http://schemas.openxmlformats.org/drawingml/2006/chart" xmlns:r="http://schemas.openxmlformats.org/officeDocument/2006/relationships" r:id="rId7"/>
          </a:graphicData>
        </a:graphic>
      </p:graphicFrame>
      <p:sp>
        <p:nvSpPr>
          <p:cNvPr id="14" name="Oval 13">
            <a:extLst>
              <a:ext uri="{FF2B5EF4-FFF2-40B4-BE49-F238E27FC236}">
                <a16:creationId xmlns:a16="http://schemas.microsoft.com/office/drawing/2014/main" id="{5C049784-C0A9-4998-9D4E-FC42B22C5727}"/>
              </a:ext>
            </a:extLst>
          </p:cNvPr>
          <p:cNvSpPr/>
          <p:nvPr/>
        </p:nvSpPr>
        <p:spPr>
          <a:xfrm rot="19942598">
            <a:off x="10346023" y="1566950"/>
            <a:ext cx="1321373" cy="1027989"/>
          </a:xfrm>
          <a:prstGeom prst="ellipse">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Participant Satisfaction</a:t>
            </a:r>
          </a:p>
        </p:txBody>
      </p:sp>
      <p:graphicFrame>
        <p:nvGraphicFramePr>
          <p:cNvPr id="15" name="Table 14">
            <a:extLst>
              <a:ext uri="{FF2B5EF4-FFF2-40B4-BE49-F238E27FC236}">
                <a16:creationId xmlns:a16="http://schemas.microsoft.com/office/drawing/2014/main" id="{26FDA624-BD95-4E7E-826F-35CE542F6A19}"/>
              </a:ext>
            </a:extLst>
          </p:cNvPr>
          <p:cNvGraphicFramePr>
            <a:graphicFrameLocks noGrp="1"/>
          </p:cNvGraphicFramePr>
          <p:nvPr>
            <p:extLst/>
          </p:nvPr>
        </p:nvGraphicFramePr>
        <p:xfrm>
          <a:off x="5760098" y="4322381"/>
          <a:ext cx="3144119" cy="1895067"/>
        </p:xfrm>
        <a:graphic>
          <a:graphicData uri="http://schemas.openxmlformats.org/drawingml/2006/table">
            <a:tbl>
              <a:tblPr/>
              <a:tblGrid>
                <a:gridCol w="2485042">
                  <a:extLst>
                    <a:ext uri="{9D8B030D-6E8A-4147-A177-3AD203B41FA5}">
                      <a16:colId xmlns:a16="http://schemas.microsoft.com/office/drawing/2014/main" val="282308773"/>
                    </a:ext>
                  </a:extLst>
                </a:gridCol>
                <a:gridCol w="659077">
                  <a:extLst>
                    <a:ext uri="{9D8B030D-6E8A-4147-A177-3AD203B41FA5}">
                      <a16:colId xmlns:a16="http://schemas.microsoft.com/office/drawing/2014/main" val="4204891890"/>
                    </a:ext>
                  </a:extLst>
                </a:gridCol>
              </a:tblGrid>
              <a:tr h="465954">
                <a:tc gridSpan="2">
                  <a:txBody>
                    <a:bodyPr/>
                    <a:lstStyle/>
                    <a:p>
                      <a:pPr algn="ctr" fontAlgn="b"/>
                      <a:r>
                        <a:rPr lang="en-US" sz="1600" b="1" i="0" u="none" strike="noStrike" dirty="0">
                          <a:solidFill>
                            <a:srgbClr val="FFFFFF"/>
                          </a:solidFill>
                          <a:effectLst/>
                          <a:latin typeface="Calibri" panose="020F0502020204030204" pitchFamily="34" charset="0"/>
                        </a:rPr>
                        <a:t>% PARTICIPATION IN AT LEAST ONE ENGAGEMENT EVENT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extLst>
                  <a:ext uri="{0D108BD9-81ED-4DB2-BD59-A6C34878D82A}">
                    <a16:rowId xmlns:a16="http://schemas.microsoft.com/office/drawing/2014/main" val="3638947364"/>
                  </a:ext>
                </a:extLst>
              </a:tr>
              <a:tr h="465954">
                <a:tc>
                  <a:txBody>
                    <a:bodyPr/>
                    <a:lstStyle/>
                    <a:p>
                      <a:pPr algn="l" fontAlgn="b"/>
                      <a:r>
                        <a:rPr lang="en-US" sz="1600" b="0" i="0" u="none" strike="noStrike" dirty="0">
                          <a:solidFill>
                            <a:srgbClr val="000000"/>
                          </a:solidFill>
                          <a:effectLst/>
                          <a:latin typeface="Calibri" panose="020F0502020204030204" pitchFamily="34" charset="0"/>
                        </a:rPr>
                        <a:t>ACTIVE MEMBERS</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46924554"/>
                  </a:ext>
                </a:extLst>
              </a:tr>
              <a:tr h="465954">
                <a:tc>
                  <a:txBody>
                    <a:bodyPr/>
                    <a:lstStyle/>
                    <a:p>
                      <a:pPr algn="l" fontAlgn="b"/>
                      <a:r>
                        <a:rPr lang="en-US" sz="1600" b="0" i="0" u="none" strike="noStrike" dirty="0">
                          <a:solidFill>
                            <a:srgbClr val="000000"/>
                          </a:solidFill>
                          <a:effectLst/>
                          <a:latin typeface="Calibri" panose="020F0502020204030204" pitchFamily="34" charset="0"/>
                        </a:rPr>
                        <a:t>SUSTAINING MEMBERS</a:t>
                      </a:r>
                    </a:p>
                  </a:txBody>
                  <a:tcPr marL="9525" marR="9525" marT="9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a:noFill/>
                    </a:lnT>
                    <a:lnB>
                      <a:noFill/>
                    </a:lnB>
                  </a:tcPr>
                </a:tc>
                <a:extLst>
                  <a:ext uri="{0D108BD9-81ED-4DB2-BD59-A6C34878D82A}">
                    <a16:rowId xmlns:a16="http://schemas.microsoft.com/office/drawing/2014/main" val="3887542087"/>
                  </a:ext>
                </a:extLst>
              </a:tr>
              <a:tr h="465954">
                <a:tc>
                  <a:txBody>
                    <a:bodyPr/>
                    <a:lstStyle/>
                    <a:p>
                      <a:pPr algn="l" fontAlgn="b"/>
                      <a:r>
                        <a:rPr lang="en-US" sz="1600" b="0" i="0" u="none" strike="noStrike">
                          <a:solidFill>
                            <a:srgbClr val="000000"/>
                          </a:solidFill>
                          <a:effectLst/>
                          <a:latin typeface="Calibri" panose="020F0502020204030204" pitchFamily="34" charset="0"/>
                        </a:rPr>
                        <a:t>NEW MEMBERS</a:t>
                      </a:r>
                    </a:p>
                  </a:txBody>
                  <a:tcPr marL="9525" marR="9525" marT="9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a:noFill/>
                    </a:lnT>
                    <a:lnB>
                      <a:noFill/>
                    </a:lnB>
                  </a:tcPr>
                </a:tc>
                <a:extLst>
                  <a:ext uri="{0D108BD9-81ED-4DB2-BD59-A6C34878D82A}">
                    <a16:rowId xmlns:a16="http://schemas.microsoft.com/office/drawing/2014/main" val="1539499836"/>
                  </a:ext>
                </a:extLst>
              </a:tr>
            </a:tbl>
          </a:graphicData>
        </a:graphic>
      </p:graphicFrame>
    </p:spTree>
    <p:extLst>
      <p:ext uri="{BB962C8B-B14F-4D97-AF65-F5344CB8AC3E}">
        <p14:creationId xmlns:p14="http://schemas.microsoft.com/office/powerpoint/2010/main" val="3914152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44"/>
        <p:cNvGrpSpPr/>
        <p:nvPr/>
      </p:nvGrpSpPr>
      <p:grpSpPr>
        <a:xfrm>
          <a:off x="0" y="0"/>
          <a:ext cx="0" cy="0"/>
          <a:chOff x="0" y="0"/>
          <a:chExt cx="0" cy="0"/>
        </a:xfrm>
      </p:grpSpPr>
      <p:grpSp>
        <p:nvGrpSpPr>
          <p:cNvPr id="145" name="Google Shape;145;p3"/>
          <p:cNvGrpSpPr/>
          <p:nvPr/>
        </p:nvGrpSpPr>
        <p:grpSpPr>
          <a:xfrm>
            <a:off x="9084375" y="5356674"/>
            <a:ext cx="2888230" cy="1214699"/>
            <a:chOff x="9084375" y="5356674"/>
            <a:chExt cx="2888230" cy="1214699"/>
          </a:xfrm>
        </p:grpSpPr>
        <p:pic>
          <p:nvPicPr>
            <p:cNvPr id="146" name="Google Shape;146;p3"/>
            <p:cNvPicPr preferRelativeResize="0"/>
            <p:nvPr/>
          </p:nvPicPr>
          <p:blipFill rotWithShape="1">
            <a:blip r:embed="rId3">
              <a:alphaModFix/>
            </a:blip>
            <a:srcRect/>
            <a:stretch/>
          </p:blipFill>
          <p:spPr>
            <a:xfrm>
              <a:off x="9240119" y="6020887"/>
              <a:ext cx="2576742" cy="550486"/>
            </a:xfrm>
            <a:prstGeom prst="rect">
              <a:avLst/>
            </a:prstGeom>
            <a:noFill/>
            <a:ln>
              <a:noFill/>
            </a:ln>
          </p:spPr>
        </p:pic>
        <p:pic>
          <p:nvPicPr>
            <p:cNvPr id="147" name="Google Shape;147;p3"/>
            <p:cNvPicPr preferRelativeResize="0"/>
            <p:nvPr/>
          </p:nvPicPr>
          <p:blipFill rotWithShape="1">
            <a:blip r:embed="rId4">
              <a:alphaModFix/>
            </a:blip>
            <a:srcRect/>
            <a:stretch/>
          </p:blipFill>
          <p:spPr>
            <a:xfrm>
              <a:off x="9084375" y="5356674"/>
              <a:ext cx="2888230" cy="464860"/>
            </a:xfrm>
            <a:prstGeom prst="rect">
              <a:avLst/>
            </a:prstGeom>
            <a:noFill/>
            <a:ln>
              <a:noFill/>
            </a:ln>
          </p:spPr>
        </p:pic>
      </p:grpSp>
      <p:sp>
        <p:nvSpPr>
          <p:cNvPr id="2" name="Title 1">
            <a:extLst>
              <a:ext uri="{FF2B5EF4-FFF2-40B4-BE49-F238E27FC236}">
                <a16:creationId xmlns:a16="http://schemas.microsoft.com/office/drawing/2014/main" id="{74D3345A-23E1-4629-B384-3DC45FF12857}"/>
              </a:ext>
            </a:extLst>
          </p:cNvPr>
          <p:cNvSpPr>
            <a:spLocks noGrp="1"/>
          </p:cNvSpPr>
          <p:nvPr>
            <p:ph type="title"/>
          </p:nvPr>
        </p:nvSpPr>
        <p:spPr/>
        <p:txBody>
          <a:bodyPr/>
          <a:lstStyle/>
          <a:p>
            <a:r>
              <a:rPr lang="en-US" dirty="0"/>
              <a:t>Annual Plan </a:t>
            </a:r>
          </a:p>
        </p:txBody>
      </p:sp>
      <p:graphicFrame>
        <p:nvGraphicFramePr>
          <p:cNvPr id="9" name="Chart 8">
            <a:extLst>
              <a:ext uri="{FF2B5EF4-FFF2-40B4-BE49-F238E27FC236}">
                <a16:creationId xmlns:a16="http://schemas.microsoft.com/office/drawing/2014/main" id="{9484D0A5-FEDD-4266-B7F6-C14F672E58FF}"/>
              </a:ext>
            </a:extLst>
          </p:cNvPr>
          <p:cNvGraphicFramePr>
            <a:graphicFrameLocks/>
          </p:cNvGraphicFramePr>
          <p:nvPr>
            <p:extLst/>
          </p:nvPr>
        </p:nvGraphicFramePr>
        <p:xfrm>
          <a:off x="707293" y="1333527"/>
          <a:ext cx="5811540" cy="3460642"/>
        </p:xfrm>
        <a:graphic>
          <a:graphicData uri="http://schemas.openxmlformats.org/drawingml/2006/chart">
            <c:chart xmlns:c="http://schemas.openxmlformats.org/drawingml/2006/chart" xmlns:r="http://schemas.openxmlformats.org/officeDocument/2006/relationships" r:id="rId5"/>
          </a:graphicData>
        </a:graphic>
      </p:graphicFrame>
      <p:sp>
        <p:nvSpPr>
          <p:cNvPr id="10" name="Explosion: 8 Points 9">
            <a:extLst>
              <a:ext uri="{FF2B5EF4-FFF2-40B4-BE49-F238E27FC236}">
                <a16:creationId xmlns:a16="http://schemas.microsoft.com/office/drawing/2014/main" id="{0558AA91-1578-43C6-89C5-E000DFD6849A}"/>
              </a:ext>
            </a:extLst>
          </p:cNvPr>
          <p:cNvSpPr/>
          <p:nvPr/>
        </p:nvSpPr>
        <p:spPr>
          <a:xfrm rot="885139">
            <a:off x="6934319" y="1590552"/>
            <a:ext cx="2620912" cy="1626237"/>
          </a:xfrm>
          <a:prstGeom prst="irregularSeal1">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 SPONSORSHIPS</a:t>
            </a:r>
          </a:p>
        </p:txBody>
      </p:sp>
      <p:sp>
        <p:nvSpPr>
          <p:cNvPr id="11" name="Explosion: 8 Points 10">
            <a:extLst>
              <a:ext uri="{FF2B5EF4-FFF2-40B4-BE49-F238E27FC236}">
                <a16:creationId xmlns:a16="http://schemas.microsoft.com/office/drawing/2014/main" id="{0C7FA73E-9441-4A70-A310-2F713F0415DC}"/>
              </a:ext>
            </a:extLst>
          </p:cNvPr>
          <p:cNvSpPr/>
          <p:nvPr/>
        </p:nvSpPr>
        <p:spPr>
          <a:xfrm rot="20119015">
            <a:off x="6855983" y="3645978"/>
            <a:ext cx="2450648" cy="1588401"/>
          </a:xfrm>
          <a:prstGeom prst="irregularSeal1">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 GRANTS</a:t>
            </a:r>
          </a:p>
        </p:txBody>
      </p:sp>
      <p:pic>
        <p:nvPicPr>
          <p:cNvPr id="12" name="Picture 11">
            <a:extLst>
              <a:ext uri="{FF2B5EF4-FFF2-40B4-BE49-F238E27FC236}">
                <a16:creationId xmlns:a16="http://schemas.microsoft.com/office/drawing/2014/main" id="{55FF2BC3-5582-4265-A8D0-1C521A0A74D1}"/>
              </a:ext>
            </a:extLst>
          </p:cNvPr>
          <p:cNvPicPr>
            <a:picLocks noChangeAspect="1"/>
          </p:cNvPicPr>
          <p:nvPr/>
        </p:nvPicPr>
        <p:blipFill>
          <a:blip r:embed="rId6"/>
          <a:stretch>
            <a:fillRect/>
          </a:stretch>
        </p:blipFill>
        <p:spPr>
          <a:xfrm>
            <a:off x="9548233" y="1140909"/>
            <a:ext cx="1821669" cy="3753217"/>
          </a:xfrm>
          <a:prstGeom prst="rect">
            <a:avLst/>
          </a:prstGeom>
        </p:spPr>
      </p:pic>
      <p:sp>
        <p:nvSpPr>
          <p:cNvPr id="13" name="TextBox 12">
            <a:extLst>
              <a:ext uri="{FF2B5EF4-FFF2-40B4-BE49-F238E27FC236}">
                <a16:creationId xmlns:a16="http://schemas.microsoft.com/office/drawing/2014/main" id="{490EC1A1-422A-40C9-902D-D3BE4A8558FF}"/>
              </a:ext>
            </a:extLst>
          </p:cNvPr>
          <p:cNvSpPr txBox="1"/>
          <p:nvPr/>
        </p:nvSpPr>
        <p:spPr>
          <a:xfrm>
            <a:off x="9564336" y="451780"/>
            <a:ext cx="1789464" cy="369332"/>
          </a:xfrm>
          <a:prstGeom prst="rect">
            <a:avLst/>
          </a:prstGeom>
          <a:noFill/>
        </p:spPr>
        <p:txBody>
          <a:bodyPr wrap="none" rtlCol="0">
            <a:spAutoFit/>
          </a:bodyPr>
          <a:lstStyle/>
          <a:p>
            <a:r>
              <a:rPr lang="en-US" dirty="0"/>
              <a:t>JL Legacy Income</a:t>
            </a:r>
          </a:p>
        </p:txBody>
      </p:sp>
      <p:graphicFrame>
        <p:nvGraphicFramePr>
          <p:cNvPr id="14" name="Table 13">
            <a:extLst>
              <a:ext uri="{FF2B5EF4-FFF2-40B4-BE49-F238E27FC236}">
                <a16:creationId xmlns:a16="http://schemas.microsoft.com/office/drawing/2014/main" id="{DDB90454-D2FF-49EB-BE34-3BE384706202}"/>
              </a:ext>
            </a:extLst>
          </p:cNvPr>
          <p:cNvGraphicFramePr>
            <a:graphicFrameLocks noGrp="1"/>
          </p:cNvGraphicFramePr>
          <p:nvPr>
            <p:extLst/>
          </p:nvPr>
        </p:nvGraphicFramePr>
        <p:xfrm>
          <a:off x="773234" y="4870580"/>
          <a:ext cx="2576742" cy="1842920"/>
        </p:xfrm>
        <a:graphic>
          <a:graphicData uri="http://schemas.openxmlformats.org/drawingml/2006/table">
            <a:tbl>
              <a:tblPr/>
              <a:tblGrid>
                <a:gridCol w="1688713">
                  <a:extLst>
                    <a:ext uri="{9D8B030D-6E8A-4147-A177-3AD203B41FA5}">
                      <a16:colId xmlns:a16="http://schemas.microsoft.com/office/drawing/2014/main" val="266796166"/>
                    </a:ext>
                  </a:extLst>
                </a:gridCol>
                <a:gridCol w="888029">
                  <a:extLst>
                    <a:ext uri="{9D8B030D-6E8A-4147-A177-3AD203B41FA5}">
                      <a16:colId xmlns:a16="http://schemas.microsoft.com/office/drawing/2014/main" val="3030866506"/>
                    </a:ext>
                  </a:extLst>
                </a:gridCol>
              </a:tblGrid>
              <a:tr h="368584">
                <a:tc gridSpan="2">
                  <a:txBody>
                    <a:bodyPr/>
                    <a:lstStyle/>
                    <a:p>
                      <a:pPr algn="l" fontAlgn="b"/>
                      <a:r>
                        <a:rPr lang="en-US" sz="1400" b="0" i="0" u="none" strike="noStrike" dirty="0">
                          <a:solidFill>
                            <a:srgbClr val="000000"/>
                          </a:solidFill>
                          <a:effectLst/>
                          <a:latin typeface="Calibri" panose="020F0502020204030204" pitchFamily="34" charset="0"/>
                        </a:rPr>
                        <a:t>ACCOUNT BALANCES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21322063"/>
                  </a:ext>
                </a:extLst>
              </a:tr>
              <a:tr h="368584">
                <a:tc>
                  <a:txBody>
                    <a:bodyPr/>
                    <a:lstStyle/>
                    <a:p>
                      <a:pPr algn="l" fontAlgn="b"/>
                      <a:r>
                        <a:rPr lang="en-US" sz="1400" b="0" i="0" u="none" strike="noStrike">
                          <a:solidFill>
                            <a:srgbClr val="000000"/>
                          </a:solidFill>
                          <a:effectLst/>
                          <a:latin typeface="Calibri" panose="020F0502020204030204" pitchFamily="34" charset="0"/>
                        </a:rPr>
                        <a:t>GENERAL FUND</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15194913"/>
                  </a:ext>
                </a:extLst>
              </a:tr>
              <a:tr h="368584">
                <a:tc>
                  <a:txBody>
                    <a:bodyPr/>
                    <a:lstStyle/>
                    <a:p>
                      <a:pPr algn="l" fontAlgn="b"/>
                      <a:r>
                        <a:rPr lang="en-US" sz="1400" b="0" i="0" u="none" strike="noStrike">
                          <a:solidFill>
                            <a:srgbClr val="000000"/>
                          </a:solidFill>
                          <a:effectLst/>
                          <a:latin typeface="Calibri" panose="020F0502020204030204" pitchFamily="34" charset="0"/>
                        </a:rPr>
                        <a:t>COMMUNITY</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a:t>
                      </a:r>
                    </a:p>
                  </a:txBody>
                  <a:tcPr marL="9525" marR="9525" marT="9525" marB="0" anchor="ctr">
                    <a:lnL>
                      <a:noFill/>
                    </a:lnL>
                    <a:lnR>
                      <a:noFill/>
                    </a:lnR>
                    <a:lnT>
                      <a:noFill/>
                    </a:lnT>
                    <a:lnB>
                      <a:noFill/>
                    </a:lnB>
                  </a:tcPr>
                </a:tc>
                <a:extLst>
                  <a:ext uri="{0D108BD9-81ED-4DB2-BD59-A6C34878D82A}">
                    <a16:rowId xmlns:a16="http://schemas.microsoft.com/office/drawing/2014/main" val="1029483874"/>
                  </a:ext>
                </a:extLst>
              </a:tr>
              <a:tr h="368584">
                <a:tc>
                  <a:txBody>
                    <a:bodyPr/>
                    <a:lstStyle/>
                    <a:p>
                      <a:pPr algn="l" fontAlgn="b"/>
                      <a:r>
                        <a:rPr lang="en-US" sz="1400" b="0" i="0" u="none" strike="noStrike">
                          <a:solidFill>
                            <a:srgbClr val="000000"/>
                          </a:solidFill>
                          <a:effectLst/>
                          <a:latin typeface="Calibri" panose="020F0502020204030204" pitchFamily="34" charset="0"/>
                        </a:rPr>
                        <a:t>PROPERTY</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a:t>
                      </a:r>
                    </a:p>
                  </a:txBody>
                  <a:tcPr marL="9525" marR="9525" marT="9525" marB="0" anchor="ctr">
                    <a:lnL>
                      <a:noFill/>
                    </a:lnL>
                    <a:lnR>
                      <a:noFill/>
                    </a:lnR>
                    <a:lnT>
                      <a:noFill/>
                    </a:lnT>
                    <a:lnB>
                      <a:noFill/>
                    </a:lnB>
                  </a:tcPr>
                </a:tc>
                <a:extLst>
                  <a:ext uri="{0D108BD9-81ED-4DB2-BD59-A6C34878D82A}">
                    <a16:rowId xmlns:a16="http://schemas.microsoft.com/office/drawing/2014/main" val="483093209"/>
                  </a:ext>
                </a:extLst>
              </a:tr>
              <a:tr h="368584">
                <a:tc>
                  <a:txBody>
                    <a:bodyPr/>
                    <a:lstStyle/>
                    <a:p>
                      <a:pPr algn="l" fontAlgn="b"/>
                      <a:r>
                        <a:rPr lang="en-US" sz="1400" b="0" i="0" u="none" strike="noStrike" dirty="0">
                          <a:solidFill>
                            <a:srgbClr val="000000"/>
                          </a:solidFill>
                          <a:effectLst/>
                          <a:latin typeface="Calibri" panose="020F0502020204030204" pitchFamily="34" charset="0"/>
                        </a:rPr>
                        <a:t>PROPERTY RESERVE</a:t>
                      </a:r>
                    </a:p>
                  </a:txBody>
                  <a:tcPr marL="9525" marR="9525" marT="9525"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ctr">
                    <a:lnL>
                      <a:noFill/>
                    </a:lnL>
                    <a:lnR>
                      <a:noFill/>
                    </a:lnR>
                    <a:lnT>
                      <a:noFill/>
                    </a:lnT>
                    <a:lnB>
                      <a:noFill/>
                    </a:lnB>
                  </a:tcPr>
                </a:tc>
                <a:extLst>
                  <a:ext uri="{0D108BD9-81ED-4DB2-BD59-A6C34878D82A}">
                    <a16:rowId xmlns:a16="http://schemas.microsoft.com/office/drawing/2014/main" val="3650699554"/>
                  </a:ext>
                </a:extLst>
              </a:tr>
            </a:tbl>
          </a:graphicData>
        </a:graphic>
      </p:graphicFrame>
      <p:graphicFrame>
        <p:nvGraphicFramePr>
          <p:cNvPr id="15" name="Table 14">
            <a:extLst>
              <a:ext uri="{FF2B5EF4-FFF2-40B4-BE49-F238E27FC236}">
                <a16:creationId xmlns:a16="http://schemas.microsoft.com/office/drawing/2014/main" id="{285DDE5C-5B2B-499D-91AE-EF1AC127FB66}"/>
              </a:ext>
            </a:extLst>
          </p:cNvPr>
          <p:cNvGraphicFramePr>
            <a:graphicFrameLocks noGrp="1"/>
          </p:cNvGraphicFramePr>
          <p:nvPr>
            <p:extLst/>
          </p:nvPr>
        </p:nvGraphicFramePr>
        <p:xfrm>
          <a:off x="4223971" y="5553582"/>
          <a:ext cx="2028438" cy="1159920"/>
        </p:xfrm>
        <a:graphic>
          <a:graphicData uri="http://schemas.openxmlformats.org/drawingml/2006/table">
            <a:tbl>
              <a:tblPr/>
              <a:tblGrid>
                <a:gridCol w="1329372">
                  <a:extLst>
                    <a:ext uri="{9D8B030D-6E8A-4147-A177-3AD203B41FA5}">
                      <a16:colId xmlns:a16="http://schemas.microsoft.com/office/drawing/2014/main" val="1203537871"/>
                    </a:ext>
                  </a:extLst>
                </a:gridCol>
                <a:gridCol w="699066">
                  <a:extLst>
                    <a:ext uri="{9D8B030D-6E8A-4147-A177-3AD203B41FA5}">
                      <a16:colId xmlns:a16="http://schemas.microsoft.com/office/drawing/2014/main" val="2181743368"/>
                    </a:ext>
                  </a:extLst>
                </a:gridCol>
              </a:tblGrid>
              <a:tr h="386640">
                <a:tc gridSpan="2">
                  <a:txBody>
                    <a:bodyPr/>
                    <a:lstStyle/>
                    <a:p>
                      <a:pPr algn="l" fontAlgn="b"/>
                      <a:r>
                        <a:rPr lang="en-US" sz="1400" b="0" i="0" u="none" strike="noStrike">
                          <a:solidFill>
                            <a:srgbClr val="000000"/>
                          </a:solidFill>
                          <a:effectLst/>
                          <a:latin typeface="Calibri" panose="020F0502020204030204" pitchFamily="34" charset="0"/>
                        </a:rPr>
                        <a:t>PREVIOUS MONTH</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55645486"/>
                  </a:ext>
                </a:extLst>
              </a:tr>
              <a:tr h="386640">
                <a:tc>
                  <a:txBody>
                    <a:bodyPr/>
                    <a:lstStyle/>
                    <a:p>
                      <a:pPr algn="l" fontAlgn="b"/>
                      <a:r>
                        <a:rPr lang="en-US" sz="1400" b="0" i="0" u="none" strike="noStrike">
                          <a:solidFill>
                            <a:srgbClr val="000000"/>
                          </a:solidFill>
                          <a:effectLst/>
                          <a:latin typeface="Calibri" panose="020F0502020204030204" pitchFamily="34" charset="0"/>
                        </a:rPr>
                        <a:t>INCOME</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96815390"/>
                  </a:ext>
                </a:extLst>
              </a:tr>
              <a:tr h="386640">
                <a:tc>
                  <a:txBody>
                    <a:bodyPr/>
                    <a:lstStyle/>
                    <a:p>
                      <a:pPr algn="l" fontAlgn="b"/>
                      <a:r>
                        <a:rPr lang="en-US" sz="1400" b="0" i="0" u="none" strike="noStrike" dirty="0">
                          <a:solidFill>
                            <a:srgbClr val="000000"/>
                          </a:solidFill>
                          <a:effectLst/>
                          <a:latin typeface="Calibri" panose="020F0502020204030204" pitchFamily="34" charset="0"/>
                        </a:rPr>
                        <a:t>EXPENSE</a:t>
                      </a:r>
                    </a:p>
                  </a:txBody>
                  <a:tcPr marL="9525" marR="9525" marT="9525"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ctr">
                    <a:lnL>
                      <a:noFill/>
                    </a:lnL>
                    <a:lnR>
                      <a:noFill/>
                    </a:lnR>
                    <a:lnT>
                      <a:noFill/>
                    </a:lnT>
                    <a:lnB>
                      <a:noFill/>
                    </a:lnB>
                  </a:tcPr>
                </a:tc>
                <a:extLst>
                  <a:ext uri="{0D108BD9-81ED-4DB2-BD59-A6C34878D82A}">
                    <a16:rowId xmlns:a16="http://schemas.microsoft.com/office/drawing/2014/main" val="3301195664"/>
                  </a:ext>
                </a:extLst>
              </a:tr>
            </a:tbl>
          </a:graphicData>
        </a:graphic>
      </p:graphicFrame>
    </p:spTree>
    <p:extLst>
      <p:ext uri="{BB962C8B-B14F-4D97-AF65-F5344CB8AC3E}">
        <p14:creationId xmlns:p14="http://schemas.microsoft.com/office/powerpoint/2010/main" val="5677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C4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2182ABC8-B7F1-4075-B1BB-BD2E26F5D6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76742" y="181816"/>
            <a:ext cx="3638515" cy="4548146"/>
          </a:xfrm>
          <a:prstGeom prst="rect">
            <a:avLst/>
          </a:prstGeom>
        </p:spPr>
      </p:pic>
      <p:sp>
        <p:nvSpPr>
          <p:cNvPr id="4" name="TextBox 3">
            <a:extLst>
              <a:ext uri="{FF2B5EF4-FFF2-40B4-BE49-F238E27FC236}">
                <a16:creationId xmlns:a16="http://schemas.microsoft.com/office/drawing/2014/main" id="{879476E8-DF88-4F26-90C9-382D19BE0141}"/>
              </a:ext>
            </a:extLst>
          </p:cNvPr>
          <p:cNvSpPr txBox="1"/>
          <p:nvPr/>
        </p:nvSpPr>
        <p:spPr>
          <a:xfrm>
            <a:off x="1217022" y="4068242"/>
            <a:ext cx="9692640" cy="1323439"/>
          </a:xfrm>
          <a:prstGeom prst="rect">
            <a:avLst/>
          </a:prstGeom>
          <a:solidFill>
            <a:schemeClr val="bg1"/>
          </a:solidFill>
          <a:ln>
            <a:solidFill>
              <a:srgbClr val="C00000"/>
            </a:solidFill>
          </a:ln>
        </p:spPr>
        <p:txBody>
          <a:bodyPr wrap="square" rtlCol="0">
            <a:spAutoFit/>
          </a:bodyPr>
          <a:lstStyle/>
          <a:p>
            <a:pPr algn="ctr"/>
            <a:r>
              <a:rPr lang="en-US" sz="8000" dirty="0" smtClean="0">
                <a:solidFill>
                  <a:srgbClr val="C00000"/>
                </a:solidFill>
              </a:rPr>
              <a:t>GUEST SPEAKER</a:t>
            </a:r>
            <a:endParaRPr lang="en-US" sz="8000" dirty="0">
              <a:solidFill>
                <a:srgbClr val="C00000"/>
              </a:solidFill>
            </a:endParaRPr>
          </a:p>
        </p:txBody>
      </p:sp>
    </p:spTree>
    <p:extLst>
      <p:ext uri="{BB962C8B-B14F-4D97-AF65-F5344CB8AC3E}">
        <p14:creationId xmlns:p14="http://schemas.microsoft.com/office/powerpoint/2010/main" val="1595622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EAFA170-0BCE-4CDC-A517-C91AF9F36E1B}"/>
              </a:ext>
            </a:extLst>
          </p:cNvPr>
          <p:cNvGrpSpPr/>
          <p:nvPr/>
        </p:nvGrpSpPr>
        <p:grpSpPr>
          <a:xfrm>
            <a:off x="9797140" y="5721533"/>
            <a:ext cx="2340925" cy="971762"/>
            <a:chOff x="9084375" y="5356674"/>
            <a:chExt cx="2888230" cy="1214699"/>
          </a:xfrm>
        </p:grpSpPr>
        <p:pic>
          <p:nvPicPr>
            <p:cNvPr id="3" name="Picture 2">
              <a:extLst>
                <a:ext uri="{FF2B5EF4-FFF2-40B4-BE49-F238E27FC236}">
                  <a16:creationId xmlns:a16="http://schemas.microsoft.com/office/drawing/2014/main" id="{F70CADAC-2BAE-4986-99B4-29708E9BB2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40119" y="6020887"/>
              <a:ext cx="2576742" cy="550486"/>
            </a:xfrm>
            <a:prstGeom prst="rect">
              <a:avLst/>
            </a:prstGeom>
          </p:spPr>
        </p:pic>
        <p:pic>
          <p:nvPicPr>
            <p:cNvPr id="5" name="Picture 4">
              <a:extLst>
                <a:ext uri="{FF2B5EF4-FFF2-40B4-BE49-F238E27FC236}">
                  <a16:creationId xmlns:a16="http://schemas.microsoft.com/office/drawing/2014/main" id="{93BE198F-096E-42D6-A654-C2AA592C1A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4375" y="5356674"/>
              <a:ext cx="2888230" cy="464860"/>
            </a:xfrm>
            <a:prstGeom prst="rect">
              <a:avLst/>
            </a:prstGeom>
          </p:spPr>
        </p:pic>
      </p:grpSp>
      <p:sp>
        <p:nvSpPr>
          <p:cNvPr id="2" name="TextBox 1">
            <a:extLst>
              <a:ext uri="{FF2B5EF4-FFF2-40B4-BE49-F238E27FC236}">
                <a16:creationId xmlns:a16="http://schemas.microsoft.com/office/drawing/2014/main" id="{BD6DFAE1-DCED-4856-BE63-27C41D5E25C2}"/>
              </a:ext>
            </a:extLst>
          </p:cNvPr>
          <p:cNvSpPr txBox="1"/>
          <p:nvPr/>
        </p:nvSpPr>
        <p:spPr>
          <a:xfrm>
            <a:off x="4902925" y="1911280"/>
            <a:ext cx="6827519" cy="2677656"/>
          </a:xfrm>
          <a:prstGeom prst="rect">
            <a:avLst/>
          </a:prstGeom>
          <a:noFill/>
        </p:spPr>
        <p:txBody>
          <a:bodyPr wrap="square" rtlCol="0">
            <a:spAutoFit/>
          </a:bodyPr>
          <a:lstStyle/>
          <a:p>
            <a:pPr algn="ctr"/>
            <a:r>
              <a:rPr lang="en-US" sz="4800" b="1" dirty="0" smtClean="0"/>
              <a:t>LUIS A. PERALES, M.S.</a:t>
            </a:r>
          </a:p>
          <a:p>
            <a:pPr algn="ctr"/>
            <a:r>
              <a:rPr lang="en-US" sz="4000" dirty="0" smtClean="0"/>
              <a:t>CEO of Institute for Transformative Education – </a:t>
            </a:r>
            <a:r>
              <a:rPr lang="en-US" sz="4000" dirty="0" err="1" smtClean="0"/>
              <a:t>Changemaker</a:t>
            </a:r>
            <a:r>
              <a:rPr lang="en-US" sz="4000" dirty="0" smtClean="0"/>
              <a:t> High School</a:t>
            </a:r>
            <a:endParaRPr lang="en-US" sz="4000" dirty="0"/>
          </a:p>
        </p:txBody>
      </p:sp>
      <p:pic>
        <p:nvPicPr>
          <p:cNvPr id="1028" name="Picture 4" descr="Image result for luis perales TUC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891" y="463330"/>
            <a:ext cx="4057203" cy="59436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35206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EAFA170-0BCE-4CDC-A517-C91AF9F36E1B}"/>
              </a:ext>
            </a:extLst>
          </p:cNvPr>
          <p:cNvGrpSpPr/>
          <p:nvPr/>
        </p:nvGrpSpPr>
        <p:grpSpPr>
          <a:xfrm>
            <a:off x="9181090" y="5497347"/>
            <a:ext cx="2888230" cy="1214699"/>
            <a:chOff x="9084375" y="5356674"/>
            <a:chExt cx="2888230" cy="1214699"/>
          </a:xfrm>
        </p:grpSpPr>
        <p:pic>
          <p:nvPicPr>
            <p:cNvPr id="3" name="Picture 2">
              <a:extLst>
                <a:ext uri="{FF2B5EF4-FFF2-40B4-BE49-F238E27FC236}">
                  <a16:creationId xmlns:a16="http://schemas.microsoft.com/office/drawing/2014/main" id="{F70CADAC-2BAE-4986-99B4-29708E9BB2B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40119" y="6020887"/>
              <a:ext cx="2576742" cy="550486"/>
            </a:xfrm>
            <a:prstGeom prst="rect">
              <a:avLst/>
            </a:prstGeom>
          </p:spPr>
        </p:pic>
        <p:pic>
          <p:nvPicPr>
            <p:cNvPr id="5" name="Picture 4">
              <a:extLst>
                <a:ext uri="{FF2B5EF4-FFF2-40B4-BE49-F238E27FC236}">
                  <a16:creationId xmlns:a16="http://schemas.microsoft.com/office/drawing/2014/main" id="{93BE198F-096E-42D6-A654-C2AA592C1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375" y="5356674"/>
              <a:ext cx="2888230" cy="464860"/>
            </a:xfrm>
            <a:prstGeom prst="rect">
              <a:avLst/>
            </a:prstGeom>
          </p:spPr>
        </p:pic>
      </p:grpSp>
      <p:sp>
        <p:nvSpPr>
          <p:cNvPr id="2" name="TextBox 1">
            <a:extLst>
              <a:ext uri="{FF2B5EF4-FFF2-40B4-BE49-F238E27FC236}">
                <a16:creationId xmlns:a16="http://schemas.microsoft.com/office/drawing/2014/main" id="{BD6DFAE1-DCED-4856-BE63-27C41D5E25C2}"/>
              </a:ext>
            </a:extLst>
          </p:cNvPr>
          <p:cNvSpPr txBox="1"/>
          <p:nvPr/>
        </p:nvSpPr>
        <p:spPr>
          <a:xfrm>
            <a:off x="334109" y="633006"/>
            <a:ext cx="11482752" cy="4524315"/>
          </a:xfrm>
          <a:prstGeom prst="rect">
            <a:avLst/>
          </a:prstGeom>
          <a:noFill/>
        </p:spPr>
        <p:txBody>
          <a:bodyPr wrap="square" rtlCol="0">
            <a:spAutoFit/>
          </a:bodyPr>
          <a:lstStyle/>
          <a:p>
            <a:pPr algn="ctr"/>
            <a:r>
              <a:rPr lang="en-US" sz="6000" dirty="0" smtClean="0"/>
              <a:t>GRACIAS, LUIS!</a:t>
            </a:r>
          </a:p>
          <a:p>
            <a:pPr algn="ctr"/>
            <a:endParaRPr lang="en-US" sz="6000" dirty="0"/>
          </a:p>
          <a:p>
            <a:pPr algn="ctr"/>
            <a:endParaRPr lang="en-US" sz="6000" dirty="0" smtClean="0"/>
          </a:p>
          <a:p>
            <a:pPr algn="ctr"/>
            <a:r>
              <a:rPr lang="en-US" sz="6000" dirty="0" smtClean="0"/>
              <a:t>Contact Luis at:</a:t>
            </a:r>
          </a:p>
          <a:p>
            <a:pPr algn="ctr"/>
            <a:r>
              <a:rPr lang="en-US" sz="4800" dirty="0" smtClean="0">
                <a:solidFill>
                  <a:srgbClr val="555555"/>
                </a:solidFill>
                <a:latin typeface="Roboto"/>
                <a:hlinkClick r:id="rId4"/>
              </a:rPr>
              <a:t>lperales@changemakerhighschool.org</a:t>
            </a:r>
            <a:endParaRPr lang="en-US" sz="4800" dirty="0" smtClean="0"/>
          </a:p>
        </p:txBody>
      </p:sp>
    </p:spTree>
    <p:extLst>
      <p:ext uri="{BB962C8B-B14F-4D97-AF65-F5344CB8AC3E}">
        <p14:creationId xmlns:p14="http://schemas.microsoft.com/office/powerpoint/2010/main" val="4195543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C4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2182ABC8-B7F1-4075-B1BB-BD2E26F5D6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76742" y="181816"/>
            <a:ext cx="3638515" cy="4548146"/>
          </a:xfrm>
          <a:prstGeom prst="rect">
            <a:avLst/>
          </a:prstGeom>
        </p:spPr>
      </p:pic>
      <p:sp>
        <p:nvSpPr>
          <p:cNvPr id="4" name="TextBox 3">
            <a:extLst>
              <a:ext uri="{FF2B5EF4-FFF2-40B4-BE49-F238E27FC236}">
                <a16:creationId xmlns:a16="http://schemas.microsoft.com/office/drawing/2014/main" id="{879476E8-DF88-4F26-90C9-382D19BE0141}"/>
              </a:ext>
            </a:extLst>
          </p:cNvPr>
          <p:cNvSpPr txBox="1"/>
          <p:nvPr/>
        </p:nvSpPr>
        <p:spPr>
          <a:xfrm>
            <a:off x="1217022" y="4068242"/>
            <a:ext cx="9692640" cy="1323439"/>
          </a:xfrm>
          <a:prstGeom prst="rect">
            <a:avLst/>
          </a:prstGeom>
          <a:solidFill>
            <a:schemeClr val="bg1"/>
          </a:solidFill>
          <a:ln>
            <a:solidFill>
              <a:srgbClr val="C00000"/>
            </a:solidFill>
          </a:ln>
        </p:spPr>
        <p:txBody>
          <a:bodyPr wrap="square" rtlCol="0">
            <a:spAutoFit/>
          </a:bodyPr>
          <a:lstStyle/>
          <a:p>
            <a:pPr algn="ctr"/>
            <a:r>
              <a:rPr lang="en-US" sz="8000" dirty="0" smtClean="0">
                <a:solidFill>
                  <a:srgbClr val="C00000"/>
                </a:solidFill>
              </a:rPr>
              <a:t>LEAGUE UPDATES</a:t>
            </a:r>
            <a:endParaRPr lang="en-US" sz="8000" dirty="0">
              <a:solidFill>
                <a:srgbClr val="C00000"/>
              </a:solidFill>
            </a:endParaRPr>
          </a:p>
        </p:txBody>
      </p:sp>
    </p:spTree>
    <p:extLst>
      <p:ext uri="{BB962C8B-B14F-4D97-AF65-F5344CB8AC3E}">
        <p14:creationId xmlns:p14="http://schemas.microsoft.com/office/powerpoint/2010/main" val="204067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C4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2182ABC8-B7F1-4075-B1BB-BD2E26F5D6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76742" y="181816"/>
            <a:ext cx="3638515" cy="4548146"/>
          </a:xfrm>
          <a:prstGeom prst="rect">
            <a:avLst/>
          </a:prstGeom>
        </p:spPr>
      </p:pic>
      <p:sp>
        <p:nvSpPr>
          <p:cNvPr id="4" name="TextBox 3">
            <a:extLst>
              <a:ext uri="{FF2B5EF4-FFF2-40B4-BE49-F238E27FC236}">
                <a16:creationId xmlns:a16="http://schemas.microsoft.com/office/drawing/2014/main" id="{879476E8-DF88-4F26-90C9-382D19BE0141}"/>
              </a:ext>
            </a:extLst>
          </p:cNvPr>
          <p:cNvSpPr txBox="1"/>
          <p:nvPr/>
        </p:nvSpPr>
        <p:spPr>
          <a:xfrm>
            <a:off x="1217022" y="4068242"/>
            <a:ext cx="9692640" cy="1015663"/>
          </a:xfrm>
          <a:prstGeom prst="rect">
            <a:avLst/>
          </a:prstGeom>
          <a:solidFill>
            <a:schemeClr val="bg1"/>
          </a:solidFill>
          <a:ln>
            <a:solidFill>
              <a:srgbClr val="C00000"/>
            </a:solidFill>
          </a:ln>
        </p:spPr>
        <p:txBody>
          <a:bodyPr wrap="square" rtlCol="0">
            <a:spAutoFit/>
          </a:bodyPr>
          <a:lstStyle/>
          <a:p>
            <a:pPr algn="ctr"/>
            <a:r>
              <a:rPr lang="en-US" sz="6000" dirty="0">
                <a:solidFill>
                  <a:srgbClr val="C00000"/>
                </a:solidFill>
              </a:rPr>
              <a:t>Diversity &amp; Inclusion Ad-Hoc</a:t>
            </a:r>
          </a:p>
        </p:txBody>
      </p:sp>
      <p:sp>
        <p:nvSpPr>
          <p:cNvPr id="7" name="Rectangle 6"/>
          <p:cNvSpPr/>
          <p:nvPr/>
        </p:nvSpPr>
        <p:spPr>
          <a:xfrm>
            <a:off x="3015342" y="5493899"/>
            <a:ext cx="6096000" cy="954107"/>
          </a:xfrm>
          <a:prstGeom prst="rect">
            <a:avLst/>
          </a:prstGeom>
        </p:spPr>
        <p:txBody>
          <a:bodyPr>
            <a:spAutoFit/>
          </a:bodyPr>
          <a:lstStyle/>
          <a:p>
            <a:pPr lvl="0" algn="ctr">
              <a:buSzPts val="2800"/>
            </a:pPr>
            <a:r>
              <a:rPr lang="en-US" sz="2800" dirty="0" smtClean="0"/>
              <a:t>Kelsey Brown</a:t>
            </a:r>
            <a:r>
              <a:rPr lang="en-US" sz="2800" dirty="0"/>
              <a:t/>
            </a:r>
            <a:br>
              <a:rPr lang="en-US" sz="2800" dirty="0"/>
            </a:br>
            <a:r>
              <a:rPr lang="en-US" sz="2800" i="1" dirty="0" smtClean="0"/>
              <a:t>D&amp;I Ad-Hoc Chair</a:t>
            </a:r>
            <a:endParaRPr lang="en-US" sz="2800" i="1" dirty="0"/>
          </a:p>
        </p:txBody>
      </p:sp>
    </p:spTree>
    <p:extLst>
      <p:ext uri="{BB962C8B-B14F-4D97-AF65-F5344CB8AC3E}">
        <p14:creationId xmlns:p14="http://schemas.microsoft.com/office/powerpoint/2010/main" val="1912790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53223D-0455-4D12-84C6-099F10DF40CF}"/>
              </a:ext>
            </a:extLst>
          </p:cNvPr>
          <p:cNvPicPr>
            <a:picLocks noChangeAspect="1"/>
          </p:cNvPicPr>
          <p:nvPr/>
        </p:nvPicPr>
        <p:blipFill rotWithShape="1">
          <a:blip r:embed="rId2" cstate="hqprint">
            <a:alphaModFix/>
            <a:extLst>
              <a:ext uri="{28A0092B-C50C-407E-A947-70E740481C1C}">
                <a14:useLocalDpi xmlns:a14="http://schemas.microsoft.com/office/drawing/2010/main" val="0"/>
              </a:ext>
            </a:extLst>
          </a:blip>
          <a:srcRect t="7941" r="-2" b="-2"/>
          <a:stretch/>
        </p:blipFill>
        <p:spPr>
          <a:xfrm>
            <a:off x="2979544" y="4143133"/>
            <a:ext cx="2795170" cy="3216529"/>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grpSp>
        <p:nvGrpSpPr>
          <p:cNvPr id="6" name="Group 5">
            <a:extLst>
              <a:ext uri="{FF2B5EF4-FFF2-40B4-BE49-F238E27FC236}">
                <a16:creationId xmlns:a16="http://schemas.microsoft.com/office/drawing/2014/main" id="{0EAFA170-0BCE-4CDC-A517-C91AF9F36E1B}"/>
              </a:ext>
            </a:extLst>
          </p:cNvPr>
          <p:cNvGrpSpPr/>
          <p:nvPr/>
        </p:nvGrpSpPr>
        <p:grpSpPr>
          <a:xfrm>
            <a:off x="9084375" y="5356674"/>
            <a:ext cx="2888230" cy="1214699"/>
            <a:chOff x="9084375" y="5356674"/>
            <a:chExt cx="2888230" cy="1214699"/>
          </a:xfrm>
        </p:grpSpPr>
        <p:pic>
          <p:nvPicPr>
            <p:cNvPr id="3" name="Picture 2">
              <a:extLst>
                <a:ext uri="{FF2B5EF4-FFF2-40B4-BE49-F238E27FC236}">
                  <a16:creationId xmlns:a16="http://schemas.microsoft.com/office/drawing/2014/main" id="{F70CADAC-2BAE-4986-99B4-29708E9BB2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40119" y="6020887"/>
              <a:ext cx="2576742" cy="550486"/>
            </a:xfrm>
            <a:prstGeom prst="rect">
              <a:avLst/>
            </a:prstGeom>
          </p:spPr>
        </p:pic>
        <p:pic>
          <p:nvPicPr>
            <p:cNvPr id="5" name="Picture 4">
              <a:extLst>
                <a:ext uri="{FF2B5EF4-FFF2-40B4-BE49-F238E27FC236}">
                  <a16:creationId xmlns:a16="http://schemas.microsoft.com/office/drawing/2014/main" id="{93BE198F-096E-42D6-A654-C2AA592C1A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4375" y="5356674"/>
              <a:ext cx="2888230" cy="464860"/>
            </a:xfrm>
            <a:prstGeom prst="rect">
              <a:avLst/>
            </a:prstGeom>
          </p:spPr>
        </p:pic>
      </p:grpSp>
      <p:sp>
        <p:nvSpPr>
          <p:cNvPr id="2" name="TextBox 1">
            <a:extLst>
              <a:ext uri="{FF2B5EF4-FFF2-40B4-BE49-F238E27FC236}">
                <a16:creationId xmlns:a16="http://schemas.microsoft.com/office/drawing/2014/main" id="{BD6DFAE1-DCED-4856-BE63-27C41D5E25C2}"/>
              </a:ext>
            </a:extLst>
          </p:cNvPr>
          <p:cNvSpPr txBox="1"/>
          <p:nvPr/>
        </p:nvSpPr>
        <p:spPr>
          <a:xfrm>
            <a:off x="422192" y="334164"/>
            <a:ext cx="11283193" cy="1015663"/>
          </a:xfrm>
          <a:prstGeom prst="rect">
            <a:avLst/>
          </a:prstGeom>
          <a:noFill/>
        </p:spPr>
        <p:txBody>
          <a:bodyPr wrap="square" rtlCol="0">
            <a:spAutoFit/>
          </a:bodyPr>
          <a:lstStyle/>
          <a:p>
            <a:pPr algn="ctr"/>
            <a:r>
              <a:rPr lang="en-US" sz="6000" dirty="0"/>
              <a:t>D&amp;I AD-HOC BENEFITS</a:t>
            </a:r>
          </a:p>
        </p:txBody>
      </p:sp>
      <p:sp>
        <p:nvSpPr>
          <p:cNvPr id="7" name="TextBox 6">
            <a:extLst>
              <a:ext uri="{FF2B5EF4-FFF2-40B4-BE49-F238E27FC236}">
                <a16:creationId xmlns:a16="http://schemas.microsoft.com/office/drawing/2014/main" id="{10A4DBE3-11A6-4C56-AFEB-F01328E5985F}"/>
              </a:ext>
            </a:extLst>
          </p:cNvPr>
          <p:cNvSpPr txBox="1"/>
          <p:nvPr/>
        </p:nvSpPr>
        <p:spPr>
          <a:xfrm>
            <a:off x="729574" y="1520005"/>
            <a:ext cx="10856069" cy="3847207"/>
          </a:xfrm>
          <a:prstGeom prst="rect">
            <a:avLst/>
          </a:prstGeom>
          <a:noFill/>
        </p:spPr>
        <p:txBody>
          <a:bodyPr wrap="square" rtlCol="0">
            <a:spAutoFit/>
          </a:bodyPr>
          <a:lstStyle/>
          <a:p>
            <a:r>
              <a:rPr lang="en-US" sz="2800" b="1" dirty="0"/>
              <a:t>In our League, we aim at ensuring that all members feel </a:t>
            </a:r>
            <a:r>
              <a:rPr lang="en-US" sz="2800" b="1" dirty="0">
                <a:solidFill>
                  <a:srgbClr val="FF0000"/>
                </a:solidFill>
              </a:rPr>
              <a:t>a sense of belonging, commitment, motivation, and </a:t>
            </a:r>
            <a:r>
              <a:rPr lang="en-US" sz="2800" b="1" dirty="0" smtClean="0">
                <a:solidFill>
                  <a:srgbClr val="FF0000"/>
                </a:solidFill>
              </a:rPr>
              <a:t>pride</a:t>
            </a:r>
            <a:r>
              <a:rPr lang="en-US" sz="2800" dirty="0" smtClean="0"/>
              <a:t>.</a:t>
            </a:r>
          </a:p>
          <a:p>
            <a:endParaRPr lang="en-US" sz="2800" dirty="0"/>
          </a:p>
          <a:p>
            <a:r>
              <a:rPr lang="en-US" sz="2800" b="1" dirty="0"/>
              <a:t>Our ongoing diversity and inclusion efforts </a:t>
            </a:r>
            <a:r>
              <a:rPr lang="en-US" sz="2800" b="1" dirty="0">
                <a:solidFill>
                  <a:srgbClr val="FF0000"/>
                </a:solidFill>
              </a:rPr>
              <a:t>attract social and financial </a:t>
            </a:r>
            <a:r>
              <a:rPr lang="en-US" sz="2800" b="1" dirty="0" smtClean="0">
                <a:solidFill>
                  <a:srgbClr val="FF0000"/>
                </a:solidFill>
              </a:rPr>
              <a:t>support</a:t>
            </a:r>
            <a:r>
              <a:rPr lang="en-US" sz="2800" dirty="0" smtClean="0"/>
              <a:t>.</a:t>
            </a:r>
            <a:endParaRPr lang="en-US" sz="2800" b="1" dirty="0">
              <a:solidFill>
                <a:srgbClr val="FF0000"/>
              </a:solidFill>
            </a:endParaRPr>
          </a:p>
          <a:p>
            <a:endParaRPr lang="en-US" sz="2800" dirty="0"/>
          </a:p>
          <a:p>
            <a:r>
              <a:rPr lang="en-US" sz="2800" b="1" dirty="0">
                <a:solidFill>
                  <a:srgbClr val="FF0000"/>
                </a:solidFill>
              </a:rPr>
              <a:t>Diversity matters </a:t>
            </a:r>
            <a:r>
              <a:rPr lang="en-US" sz="2800" b="1" dirty="0"/>
              <a:t>to our members, our </a:t>
            </a:r>
            <a:r>
              <a:rPr lang="en-US" sz="2800" b="1" dirty="0" smtClean="0"/>
              <a:t>community </a:t>
            </a:r>
            <a:r>
              <a:rPr lang="en-US" sz="2800" b="1" dirty="0"/>
              <a:t>and our peer </a:t>
            </a:r>
            <a:r>
              <a:rPr lang="en-US" sz="2800" b="1" dirty="0" smtClean="0"/>
              <a:t>organizations</a:t>
            </a:r>
            <a:r>
              <a:rPr lang="en-US" sz="2800" dirty="0" smtClean="0"/>
              <a:t>.</a:t>
            </a:r>
            <a:endParaRPr lang="en-US" sz="2800" b="1" dirty="0"/>
          </a:p>
          <a:p>
            <a:endParaRPr lang="en-US" sz="2000" dirty="0"/>
          </a:p>
        </p:txBody>
      </p:sp>
      <p:pic>
        <p:nvPicPr>
          <p:cNvPr id="1026" name="Picture 2" descr="Image result for community clipart">
            <a:extLst>
              <a:ext uri="{FF2B5EF4-FFF2-40B4-BE49-F238E27FC236}">
                <a16:creationId xmlns:a16="http://schemas.microsoft.com/office/drawing/2014/main" id="{F640610F-D7E1-4EBE-BA1A-75B7E81C2A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3212" y="4614875"/>
            <a:ext cx="1958996" cy="19589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90991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EAFA170-0BCE-4CDC-A517-C91AF9F36E1B}"/>
              </a:ext>
            </a:extLst>
          </p:cNvPr>
          <p:cNvGrpSpPr/>
          <p:nvPr/>
        </p:nvGrpSpPr>
        <p:grpSpPr>
          <a:xfrm>
            <a:off x="9084375" y="5356674"/>
            <a:ext cx="2888230" cy="1214699"/>
            <a:chOff x="9084375" y="5356674"/>
            <a:chExt cx="2888230" cy="1214699"/>
          </a:xfrm>
        </p:grpSpPr>
        <p:pic>
          <p:nvPicPr>
            <p:cNvPr id="3" name="Picture 2">
              <a:extLst>
                <a:ext uri="{FF2B5EF4-FFF2-40B4-BE49-F238E27FC236}">
                  <a16:creationId xmlns:a16="http://schemas.microsoft.com/office/drawing/2014/main" id="{F70CADAC-2BAE-4986-99B4-29708E9BB2B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40119" y="6020887"/>
              <a:ext cx="2576742" cy="550486"/>
            </a:xfrm>
            <a:prstGeom prst="rect">
              <a:avLst/>
            </a:prstGeom>
          </p:spPr>
        </p:pic>
        <p:pic>
          <p:nvPicPr>
            <p:cNvPr id="5" name="Picture 4">
              <a:extLst>
                <a:ext uri="{FF2B5EF4-FFF2-40B4-BE49-F238E27FC236}">
                  <a16:creationId xmlns:a16="http://schemas.microsoft.com/office/drawing/2014/main" id="{93BE198F-096E-42D6-A654-C2AA592C1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375" y="5356674"/>
              <a:ext cx="2888230" cy="464860"/>
            </a:xfrm>
            <a:prstGeom prst="rect">
              <a:avLst/>
            </a:prstGeom>
          </p:spPr>
        </p:pic>
      </p:grpSp>
      <p:sp>
        <p:nvSpPr>
          <p:cNvPr id="2" name="TextBox 1">
            <a:extLst>
              <a:ext uri="{FF2B5EF4-FFF2-40B4-BE49-F238E27FC236}">
                <a16:creationId xmlns:a16="http://schemas.microsoft.com/office/drawing/2014/main" id="{BD6DFAE1-DCED-4856-BE63-27C41D5E25C2}"/>
              </a:ext>
            </a:extLst>
          </p:cNvPr>
          <p:cNvSpPr txBox="1"/>
          <p:nvPr/>
        </p:nvSpPr>
        <p:spPr>
          <a:xfrm>
            <a:off x="469783" y="286627"/>
            <a:ext cx="11283193" cy="1015663"/>
          </a:xfrm>
          <a:prstGeom prst="rect">
            <a:avLst/>
          </a:prstGeom>
          <a:noFill/>
        </p:spPr>
        <p:txBody>
          <a:bodyPr wrap="square" rtlCol="0">
            <a:spAutoFit/>
          </a:bodyPr>
          <a:lstStyle/>
          <a:p>
            <a:pPr algn="ctr"/>
            <a:r>
              <a:rPr lang="en-US" sz="6000" dirty="0"/>
              <a:t>D&amp;I AD-HOC </a:t>
            </a:r>
            <a:r>
              <a:rPr lang="en-US" sz="6000" dirty="0" smtClean="0"/>
              <a:t>COMMITTEE</a:t>
            </a:r>
            <a:endParaRPr lang="en-US" sz="6000" dirty="0"/>
          </a:p>
        </p:txBody>
      </p:sp>
      <p:sp>
        <p:nvSpPr>
          <p:cNvPr id="7" name="TextBox 6">
            <a:extLst>
              <a:ext uri="{FF2B5EF4-FFF2-40B4-BE49-F238E27FC236}">
                <a16:creationId xmlns:a16="http://schemas.microsoft.com/office/drawing/2014/main" id="{10A4DBE3-11A6-4C56-AFEB-F01328E5985F}"/>
              </a:ext>
            </a:extLst>
          </p:cNvPr>
          <p:cNvSpPr txBox="1"/>
          <p:nvPr/>
        </p:nvSpPr>
        <p:spPr>
          <a:xfrm>
            <a:off x="671976" y="1501643"/>
            <a:ext cx="11753209" cy="4185761"/>
          </a:xfrm>
          <a:prstGeom prst="rect">
            <a:avLst/>
          </a:prstGeom>
          <a:noFill/>
        </p:spPr>
        <p:txBody>
          <a:bodyPr wrap="square" rtlCol="0">
            <a:spAutoFit/>
          </a:bodyPr>
          <a:lstStyle/>
          <a:p>
            <a:r>
              <a:rPr lang="en-US" sz="2800" b="1" dirty="0" smtClean="0">
                <a:solidFill>
                  <a:srgbClr val="C00000"/>
                </a:solidFill>
              </a:rPr>
              <a:t>	      Who </a:t>
            </a:r>
            <a:r>
              <a:rPr lang="en-US" sz="2800" b="1" dirty="0">
                <a:solidFill>
                  <a:srgbClr val="C00000"/>
                </a:solidFill>
              </a:rPr>
              <a:t>is behind the scenes? </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b="1" dirty="0"/>
          </a:p>
          <a:p>
            <a:endParaRPr lang="en-US" b="1" dirty="0"/>
          </a:p>
          <a:p>
            <a:endParaRPr lang="en-US" sz="2000" dirty="0"/>
          </a:p>
        </p:txBody>
      </p:sp>
      <p:pic>
        <p:nvPicPr>
          <p:cNvPr id="4" name="Picture 3">
            <a:extLst>
              <a:ext uri="{FF2B5EF4-FFF2-40B4-BE49-F238E27FC236}">
                <a16:creationId xmlns:a16="http://schemas.microsoft.com/office/drawing/2014/main" id="{6658CBAC-501C-47E8-8757-1DABF4064B13}"/>
              </a:ext>
            </a:extLst>
          </p:cNvPr>
          <p:cNvPicPr>
            <a:picLocks noChangeAspect="1"/>
          </p:cNvPicPr>
          <p:nvPr/>
        </p:nvPicPr>
        <p:blipFill>
          <a:blip r:embed="rId4"/>
          <a:stretch>
            <a:fillRect/>
          </a:stretch>
        </p:blipFill>
        <p:spPr>
          <a:xfrm>
            <a:off x="2161557" y="2224081"/>
            <a:ext cx="7078562" cy="3252666"/>
          </a:xfrm>
          <a:prstGeom prst="rect">
            <a:avLst/>
          </a:prstGeom>
        </p:spPr>
      </p:pic>
    </p:spTree>
    <p:extLst>
      <p:ext uri="{BB962C8B-B14F-4D97-AF65-F5344CB8AC3E}">
        <p14:creationId xmlns:p14="http://schemas.microsoft.com/office/powerpoint/2010/main" val="2483134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0A4DBE3-11A6-4C56-AFEB-F01328E5985F}"/>
              </a:ext>
            </a:extLst>
          </p:cNvPr>
          <p:cNvSpPr txBox="1"/>
          <p:nvPr/>
        </p:nvSpPr>
        <p:spPr>
          <a:xfrm>
            <a:off x="219396" y="1246872"/>
            <a:ext cx="11753209" cy="2123658"/>
          </a:xfrm>
          <a:prstGeom prst="rect">
            <a:avLst/>
          </a:prstGeom>
          <a:noFill/>
        </p:spPr>
        <p:txBody>
          <a:bodyPr wrap="square" rtlCol="0">
            <a:spAutoFit/>
          </a:bodyPr>
          <a:lstStyle/>
          <a:p>
            <a:r>
              <a:rPr lang="en-US" sz="2400" b="1" dirty="0">
                <a:solidFill>
                  <a:srgbClr val="C00000"/>
                </a:solidFill>
              </a:rPr>
              <a:t>What are we currently working on?</a:t>
            </a:r>
            <a:endParaRPr lang="en-US" sz="2400" dirty="0">
              <a:solidFill>
                <a:srgbClr val="C00000"/>
              </a:solidFill>
            </a:endParaRPr>
          </a:p>
          <a:p>
            <a:pPr marL="342900" indent="-342900">
              <a:buFont typeface="Arial" panose="020B0604020202020204" pitchFamily="34" charset="0"/>
              <a:buChar char="•"/>
            </a:pPr>
            <a:r>
              <a:rPr lang="en-US" sz="2200" dirty="0"/>
              <a:t>We are hosting D&amp;I Trainings for JLT members who are currently in a Leadership role</a:t>
            </a:r>
          </a:p>
          <a:p>
            <a:pPr marL="342900" indent="-342900">
              <a:buFont typeface="Arial" panose="020B0604020202020204" pitchFamily="34" charset="0"/>
              <a:buChar char="•"/>
            </a:pPr>
            <a:r>
              <a:rPr lang="en-US" sz="2200" dirty="0"/>
              <a:t>AJLI will be issuing a survey this Fall, be on the lookout for it</a:t>
            </a:r>
          </a:p>
          <a:p>
            <a:pPr marL="342900" indent="-342900">
              <a:buFont typeface="Arial" panose="020B0604020202020204" pitchFamily="34" charset="0"/>
              <a:buChar char="•"/>
            </a:pPr>
            <a:r>
              <a:rPr lang="en-US" sz="2200" dirty="0"/>
              <a:t>D&amp;I dedicated budget</a:t>
            </a:r>
          </a:p>
          <a:p>
            <a:pPr marL="342900" indent="-342900">
              <a:buFont typeface="Arial" panose="020B0604020202020204" pitchFamily="34" charset="0"/>
              <a:buChar char="•"/>
            </a:pPr>
            <a:r>
              <a:rPr lang="en-US" sz="2200" dirty="0"/>
              <a:t>We are creating SMART GOALS / ideas of what we’d like to see from each of the JLT committees</a:t>
            </a:r>
          </a:p>
          <a:p>
            <a:endParaRPr lang="en-US" sz="2000" dirty="0"/>
          </a:p>
        </p:txBody>
      </p:sp>
      <p:sp>
        <p:nvSpPr>
          <p:cNvPr id="8" name="TextBox 7">
            <a:extLst>
              <a:ext uri="{FF2B5EF4-FFF2-40B4-BE49-F238E27FC236}">
                <a16:creationId xmlns:a16="http://schemas.microsoft.com/office/drawing/2014/main" id="{D0AC9A78-747E-480D-BFAE-993ACCA88C22}"/>
              </a:ext>
            </a:extLst>
          </p:cNvPr>
          <p:cNvSpPr txBox="1"/>
          <p:nvPr/>
        </p:nvSpPr>
        <p:spPr>
          <a:xfrm>
            <a:off x="469783" y="286627"/>
            <a:ext cx="11283193" cy="1015663"/>
          </a:xfrm>
          <a:prstGeom prst="rect">
            <a:avLst/>
          </a:prstGeom>
          <a:noFill/>
        </p:spPr>
        <p:txBody>
          <a:bodyPr wrap="square" rtlCol="0">
            <a:spAutoFit/>
          </a:bodyPr>
          <a:lstStyle/>
          <a:p>
            <a:pPr algn="ctr"/>
            <a:r>
              <a:rPr lang="en-US" sz="6000" dirty="0"/>
              <a:t>D&amp;I AD-HOC </a:t>
            </a:r>
            <a:r>
              <a:rPr lang="en-US" sz="6000" dirty="0" smtClean="0"/>
              <a:t>UPDATES</a:t>
            </a:r>
            <a:endParaRPr lang="en-US" sz="6000" dirty="0"/>
          </a:p>
        </p:txBody>
      </p:sp>
      <p:pic>
        <p:nvPicPr>
          <p:cNvPr id="2050" name="Picture 2" descr="6ca8eb44-f57c-49d6-aa3c-2ed627f87894@namprd02">
            <a:extLst>
              <a:ext uri="{FF2B5EF4-FFF2-40B4-BE49-F238E27FC236}">
                <a16:creationId xmlns:a16="http://schemas.microsoft.com/office/drawing/2014/main" id="{C4C7ACF9-4D39-4D6D-AFE6-127756D66B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67" t="23449" r="4498"/>
          <a:stretch/>
        </p:blipFill>
        <p:spPr bwMode="auto">
          <a:xfrm>
            <a:off x="7379083" y="3188476"/>
            <a:ext cx="4078679" cy="26330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3" descr="0408a855-5c15-45da-bae0-405f1f9a863a@namprd02">
            <a:extLst>
              <a:ext uri="{FF2B5EF4-FFF2-40B4-BE49-F238E27FC236}">
                <a16:creationId xmlns:a16="http://schemas.microsoft.com/office/drawing/2014/main" id="{3B5D36E4-B569-475B-9489-33DF3E520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936" y="3183754"/>
            <a:ext cx="2334282" cy="311237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2" name="Picture 4" descr="5c94f610-63fb-4a80-894e-6eea42f09093@namprd02">
            <a:extLst>
              <a:ext uri="{FF2B5EF4-FFF2-40B4-BE49-F238E27FC236}">
                <a16:creationId xmlns:a16="http://schemas.microsoft.com/office/drawing/2014/main" id="{48AA95FE-F21F-4375-B89B-50E60EBEC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139" y="3183754"/>
            <a:ext cx="3497932" cy="349337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0EAFA170-0BCE-4CDC-A517-C91AF9F36E1B}"/>
              </a:ext>
            </a:extLst>
          </p:cNvPr>
          <p:cNvGrpSpPr/>
          <p:nvPr/>
        </p:nvGrpSpPr>
        <p:grpSpPr>
          <a:xfrm>
            <a:off x="9084375" y="5356674"/>
            <a:ext cx="2888230" cy="1214699"/>
            <a:chOff x="9084375" y="5356674"/>
            <a:chExt cx="2888230" cy="1214699"/>
          </a:xfrm>
        </p:grpSpPr>
        <p:pic>
          <p:nvPicPr>
            <p:cNvPr id="3" name="Picture 2">
              <a:extLst>
                <a:ext uri="{FF2B5EF4-FFF2-40B4-BE49-F238E27FC236}">
                  <a16:creationId xmlns:a16="http://schemas.microsoft.com/office/drawing/2014/main" id="{F70CADAC-2BAE-4986-99B4-29708E9BB2B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240119" y="6020887"/>
              <a:ext cx="2576742" cy="550486"/>
            </a:xfrm>
            <a:prstGeom prst="rect">
              <a:avLst/>
            </a:prstGeom>
          </p:spPr>
        </p:pic>
        <p:pic>
          <p:nvPicPr>
            <p:cNvPr id="5" name="Picture 4">
              <a:extLst>
                <a:ext uri="{FF2B5EF4-FFF2-40B4-BE49-F238E27FC236}">
                  <a16:creationId xmlns:a16="http://schemas.microsoft.com/office/drawing/2014/main" id="{93BE198F-096E-42D6-A654-C2AA592C1A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4375" y="5356674"/>
              <a:ext cx="2888230" cy="464860"/>
            </a:xfrm>
            <a:prstGeom prst="rect">
              <a:avLst/>
            </a:prstGeom>
          </p:spPr>
        </p:pic>
      </p:grpSp>
    </p:spTree>
    <p:extLst>
      <p:ext uri="{BB962C8B-B14F-4D97-AF65-F5344CB8AC3E}">
        <p14:creationId xmlns:p14="http://schemas.microsoft.com/office/powerpoint/2010/main" val="1004332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C4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2182ABC8-B7F1-4075-B1BB-BD2E26F5D6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76742" y="181816"/>
            <a:ext cx="3638515" cy="4548146"/>
          </a:xfrm>
          <a:prstGeom prst="rect">
            <a:avLst/>
          </a:prstGeom>
        </p:spPr>
      </p:pic>
      <p:sp>
        <p:nvSpPr>
          <p:cNvPr id="4" name="TextBox 3">
            <a:extLst>
              <a:ext uri="{FF2B5EF4-FFF2-40B4-BE49-F238E27FC236}">
                <a16:creationId xmlns:a16="http://schemas.microsoft.com/office/drawing/2014/main" id="{879476E8-DF88-4F26-90C9-382D19BE0141}"/>
              </a:ext>
            </a:extLst>
          </p:cNvPr>
          <p:cNvSpPr txBox="1"/>
          <p:nvPr/>
        </p:nvSpPr>
        <p:spPr>
          <a:xfrm>
            <a:off x="1217022" y="4068242"/>
            <a:ext cx="9692640" cy="1323439"/>
          </a:xfrm>
          <a:prstGeom prst="rect">
            <a:avLst/>
          </a:prstGeom>
          <a:solidFill>
            <a:schemeClr val="bg1"/>
          </a:solidFill>
          <a:ln>
            <a:solidFill>
              <a:srgbClr val="C00000"/>
            </a:solidFill>
          </a:ln>
        </p:spPr>
        <p:txBody>
          <a:bodyPr wrap="square" rtlCol="0">
            <a:spAutoFit/>
          </a:bodyPr>
          <a:lstStyle/>
          <a:p>
            <a:pPr algn="ctr"/>
            <a:r>
              <a:rPr lang="en-US" sz="8000" dirty="0" smtClean="0">
                <a:solidFill>
                  <a:srgbClr val="C00000"/>
                </a:solidFill>
              </a:rPr>
              <a:t>Minute to Arrive</a:t>
            </a:r>
            <a:endParaRPr lang="en-US" sz="8000" dirty="0">
              <a:solidFill>
                <a:srgbClr val="C00000"/>
              </a:solidFill>
            </a:endParaRPr>
          </a:p>
        </p:txBody>
      </p:sp>
      <p:sp>
        <p:nvSpPr>
          <p:cNvPr id="2" name="Rectangle 1"/>
          <p:cNvSpPr/>
          <p:nvPr/>
        </p:nvSpPr>
        <p:spPr>
          <a:xfrm>
            <a:off x="3015342" y="5647787"/>
            <a:ext cx="6096000" cy="954107"/>
          </a:xfrm>
          <a:prstGeom prst="rect">
            <a:avLst/>
          </a:prstGeom>
        </p:spPr>
        <p:txBody>
          <a:bodyPr>
            <a:spAutoFit/>
          </a:bodyPr>
          <a:lstStyle/>
          <a:p>
            <a:pPr lvl="0" algn="ctr">
              <a:buSzPts val="2800"/>
            </a:pPr>
            <a:r>
              <a:rPr lang="en-US" sz="2800" dirty="0"/>
              <a:t>Sarah </a:t>
            </a:r>
            <a:r>
              <a:rPr lang="en-US" sz="2800" dirty="0" err="1"/>
              <a:t>Encinas</a:t>
            </a:r>
            <a:r>
              <a:rPr lang="en-US" sz="2800" dirty="0"/>
              <a:t/>
            </a:r>
            <a:br>
              <a:rPr lang="en-US" sz="2800" dirty="0"/>
            </a:br>
            <a:r>
              <a:rPr lang="en-US" sz="2800" i="1" dirty="0"/>
              <a:t>Member At Large</a:t>
            </a:r>
            <a:endParaRPr lang="en-US" sz="2800" i="1" dirty="0"/>
          </a:p>
        </p:txBody>
      </p:sp>
    </p:spTree>
    <p:extLst>
      <p:ext uri="{BB962C8B-B14F-4D97-AF65-F5344CB8AC3E}">
        <p14:creationId xmlns:p14="http://schemas.microsoft.com/office/powerpoint/2010/main" val="3282331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EAFA170-0BCE-4CDC-A517-C91AF9F36E1B}"/>
              </a:ext>
            </a:extLst>
          </p:cNvPr>
          <p:cNvGrpSpPr/>
          <p:nvPr/>
        </p:nvGrpSpPr>
        <p:grpSpPr>
          <a:xfrm>
            <a:off x="9084375" y="5356674"/>
            <a:ext cx="2888230" cy="1214699"/>
            <a:chOff x="9084375" y="5356674"/>
            <a:chExt cx="2888230" cy="1214699"/>
          </a:xfrm>
        </p:grpSpPr>
        <p:pic>
          <p:nvPicPr>
            <p:cNvPr id="3" name="Picture 2">
              <a:extLst>
                <a:ext uri="{FF2B5EF4-FFF2-40B4-BE49-F238E27FC236}">
                  <a16:creationId xmlns:a16="http://schemas.microsoft.com/office/drawing/2014/main" id="{F70CADAC-2BAE-4986-99B4-29708E9BB2B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40119" y="6020887"/>
              <a:ext cx="2576742" cy="550486"/>
            </a:xfrm>
            <a:prstGeom prst="rect">
              <a:avLst/>
            </a:prstGeom>
          </p:spPr>
        </p:pic>
        <p:pic>
          <p:nvPicPr>
            <p:cNvPr id="5" name="Picture 4">
              <a:extLst>
                <a:ext uri="{FF2B5EF4-FFF2-40B4-BE49-F238E27FC236}">
                  <a16:creationId xmlns:a16="http://schemas.microsoft.com/office/drawing/2014/main" id="{93BE198F-096E-42D6-A654-C2AA592C1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375" y="5356674"/>
              <a:ext cx="2888230" cy="464860"/>
            </a:xfrm>
            <a:prstGeom prst="rect">
              <a:avLst/>
            </a:prstGeom>
          </p:spPr>
        </p:pic>
      </p:grpSp>
      <p:sp>
        <p:nvSpPr>
          <p:cNvPr id="7" name="TextBox 6">
            <a:extLst>
              <a:ext uri="{FF2B5EF4-FFF2-40B4-BE49-F238E27FC236}">
                <a16:creationId xmlns:a16="http://schemas.microsoft.com/office/drawing/2014/main" id="{10A4DBE3-11A6-4C56-AFEB-F01328E5985F}"/>
              </a:ext>
            </a:extLst>
          </p:cNvPr>
          <p:cNvSpPr txBox="1"/>
          <p:nvPr/>
        </p:nvSpPr>
        <p:spPr>
          <a:xfrm>
            <a:off x="877455" y="1520005"/>
            <a:ext cx="10446327" cy="5262979"/>
          </a:xfrm>
          <a:prstGeom prst="rect">
            <a:avLst/>
          </a:prstGeom>
          <a:noFill/>
        </p:spPr>
        <p:txBody>
          <a:bodyPr wrap="square" rtlCol="0">
            <a:spAutoFit/>
          </a:bodyPr>
          <a:lstStyle/>
          <a:p>
            <a:r>
              <a:rPr lang="en-US" sz="2400" b="1" dirty="0">
                <a:solidFill>
                  <a:srgbClr val="C00000"/>
                </a:solidFill>
              </a:rPr>
              <a:t>Why are we working on this? </a:t>
            </a:r>
          </a:p>
          <a:p>
            <a:pPr marL="800100" lvl="1" indent="-342900">
              <a:buFont typeface="Arial" panose="020B0604020202020204" pitchFamily="34" charset="0"/>
              <a:buChar char="•"/>
            </a:pPr>
            <a:r>
              <a:rPr lang="en-US" sz="2400" dirty="0"/>
              <a:t>To align with AJLI! </a:t>
            </a:r>
          </a:p>
          <a:p>
            <a:pPr marL="800100" lvl="1" indent="-342900">
              <a:buFont typeface="Arial" panose="020B0604020202020204" pitchFamily="34" charset="0"/>
              <a:buChar char="•"/>
            </a:pPr>
            <a:r>
              <a:rPr lang="en-US" sz="2400" dirty="0"/>
              <a:t>For the good of the community, the wellbeing of our society, the strength of our relationships, etc. </a:t>
            </a:r>
            <a:endParaRPr lang="en-US" sz="2400" dirty="0" smtClean="0"/>
          </a:p>
          <a:p>
            <a:pPr marL="1257300" lvl="2" indent="-342900">
              <a:buFont typeface="Arial" panose="020B0604020202020204" pitchFamily="34" charset="0"/>
              <a:buChar char="•"/>
            </a:pPr>
            <a:r>
              <a:rPr lang="en-US" sz="2400" dirty="0" smtClean="0"/>
              <a:t>Join </a:t>
            </a:r>
            <a:r>
              <a:rPr lang="en-US" sz="2400" dirty="0"/>
              <a:t>in the conversation in the members-only </a:t>
            </a:r>
            <a:r>
              <a:rPr lang="en-US" sz="2400" dirty="0">
                <a:hlinkClick r:id="rId4"/>
              </a:rPr>
              <a:t>Diversity &amp; Inclusion Facebook Group</a:t>
            </a:r>
            <a:r>
              <a:rPr lang="en-US" sz="2400" dirty="0"/>
              <a:t>.</a:t>
            </a:r>
          </a:p>
          <a:p>
            <a:endParaRPr lang="en-US" sz="2400" dirty="0"/>
          </a:p>
          <a:p>
            <a:r>
              <a:rPr lang="en-US" sz="2400" b="1" dirty="0">
                <a:solidFill>
                  <a:srgbClr val="C00000"/>
                </a:solidFill>
              </a:rPr>
              <a:t>When will this be implemented? </a:t>
            </a:r>
          </a:p>
          <a:p>
            <a:pPr marL="800100" lvl="1" indent="-342900">
              <a:buFont typeface="Arial" panose="020B0604020202020204" pitchFamily="34" charset="0"/>
              <a:buChar char="•"/>
            </a:pPr>
            <a:r>
              <a:rPr lang="en-US" sz="2400" dirty="0"/>
              <a:t>JLT has made a commitment to working on a 5 year plan.</a:t>
            </a:r>
          </a:p>
          <a:p>
            <a:pPr marL="800100" lvl="1" indent="-342900">
              <a:buFont typeface="Arial" panose="020B0604020202020204" pitchFamily="34" charset="0"/>
              <a:buChar char="•"/>
            </a:pPr>
            <a:r>
              <a:rPr lang="en-US" sz="2400" dirty="0"/>
              <a:t>Stay tuned and keep your ears open for more D&amp;I initiatives to come throughout the year!</a:t>
            </a:r>
          </a:p>
          <a:p>
            <a:endParaRPr lang="en-US" sz="2400" b="1" dirty="0"/>
          </a:p>
          <a:p>
            <a:endParaRPr lang="en-US" sz="2400" dirty="0"/>
          </a:p>
          <a:p>
            <a:endParaRPr lang="en-US" sz="2400" dirty="0"/>
          </a:p>
        </p:txBody>
      </p:sp>
      <p:sp>
        <p:nvSpPr>
          <p:cNvPr id="8" name="TextBox 7">
            <a:extLst>
              <a:ext uri="{FF2B5EF4-FFF2-40B4-BE49-F238E27FC236}">
                <a16:creationId xmlns:a16="http://schemas.microsoft.com/office/drawing/2014/main" id="{D0AC9A78-747E-480D-BFAE-993ACCA88C22}"/>
              </a:ext>
            </a:extLst>
          </p:cNvPr>
          <p:cNvSpPr txBox="1"/>
          <p:nvPr/>
        </p:nvSpPr>
        <p:spPr>
          <a:xfrm>
            <a:off x="469783" y="286627"/>
            <a:ext cx="11283193" cy="1015663"/>
          </a:xfrm>
          <a:prstGeom prst="rect">
            <a:avLst/>
          </a:prstGeom>
          <a:noFill/>
        </p:spPr>
        <p:txBody>
          <a:bodyPr wrap="square" rtlCol="0">
            <a:spAutoFit/>
          </a:bodyPr>
          <a:lstStyle/>
          <a:p>
            <a:pPr algn="ctr"/>
            <a:r>
              <a:rPr lang="en-US" sz="6000" dirty="0"/>
              <a:t>D&amp;I AD-HOC INFORMATION</a:t>
            </a:r>
          </a:p>
        </p:txBody>
      </p:sp>
    </p:spTree>
    <p:extLst>
      <p:ext uri="{BB962C8B-B14F-4D97-AF65-F5344CB8AC3E}">
        <p14:creationId xmlns:p14="http://schemas.microsoft.com/office/powerpoint/2010/main" val="3871507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C4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2182ABC8-B7F1-4075-B1BB-BD2E26F5D6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76742" y="181816"/>
            <a:ext cx="3638515" cy="4548146"/>
          </a:xfrm>
          <a:prstGeom prst="rect">
            <a:avLst/>
          </a:prstGeom>
        </p:spPr>
      </p:pic>
      <p:sp>
        <p:nvSpPr>
          <p:cNvPr id="4" name="TextBox 3">
            <a:extLst>
              <a:ext uri="{FF2B5EF4-FFF2-40B4-BE49-F238E27FC236}">
                <a16:creationId xmlns:a16="http://schemas.microsoft.com/office/drawing/2014/main" id="{879476E8-DF88-4F26-90C9-382D19BE0141}"/>
              </a:ext>
            </a:extLst>
          </p:cNvPr>
          <p:cNvSpPr txBox="1"/>
          <p:nvPr/>
        </p:nvSpPr>
        <p:spPr>
          <a:xfrm>
            <a:off x="1217022" y="4068242"/>
            <a:ext cx="9692640" cy="1015663"/>
          </a:xfrm>
          <a:prstGeom prst="rect">
            <a:avLst/>
          </a:prstGeom>
          <a:solidFill>
            <a:schemeClr val="bg1"/>
          </a:solidFill>
          <a:ln>
            <a:solidFill>
              <a:srgbClr val="C00000"/>
            </a:solidFill>
          </a:ln>
        </p:spPr>
        <p:txBody>
          <a:bodyPr wrap="square" rtlCol="0">
            <a:spAutoFit/>
          </a:bodyPr>
          <a:lstStyle/>
          <a:p>
            <a:pPr algn="ctr"/>
            <a:r>
              <a:rPr lang="en-US" sz="6000" dirty="0" smtClean="0">
                <a:solidFill>
                  <a:srgbClr val="C00000"/>
                </a:solidFill>
              </a:rPr>
              <a:t>BYLAWS &amp; POLICIES AD-HOC</a:t>
            </a:r>
            <a:endParaRPr lang="en-US" sz="6000" dirty="0">
              <a:solidFill>
                <a:srgbClr val="C00000"/>
              </a:solidFill>
            </a:endParaRPr>
          </a:p>
        </p:txBody>
      </p:sp>
      <p:sp>
        <p:nvSpPr>
          <p:cNvPr id="7" name="Rectangle 6"/>
          <p:cNvSpPr/>
          <p:nvPr/>
        </p:nvSpPr>
        <p:spPr>
          <a:xfrm>
            <a:off x="3015342" y="5493899"/>
            <a:ext cx="6096000" cy="954107"/>
          </a:xfrm>
          <a:prstGeom prst="rect">
            <a:avLst/>
          </a:prstGeom>
        </p:spPr>
        <p:txBody>
          <a:bodyPr>
            <a:spAutoFit/>
          </a:bodyPr>
          <a:lstStyle/>
          <a:p>
            <a:pPr lvl="0" algn="ctr">
              <a:buSzPts val="2800"/>
            </a:pPr>
            <a:r>
              <a:rPr lang="en-US" sz="2800" dirty="0" smtClean="0"/>
              <a:t>Monica </a:t>
            </a:r>
            <a:r>
              <a:rPr lang="en-US" sz="2800" dirty="0" err="1" smtClean="0"/>
              <a:t>Akyol</a:t>
            </a:r>
            <a:r>
              <a:rPr lang="en-US" sz="2800" dirty="0"/>
              <a:t/>
            </a:r>
            <a:br>
              <a:rPr lang="en-US" sz="2800" dirty="0"/>
            </a:br>
            <a:r>
              <a:rPr lang="en-US" sz="2800" i="1" dirty="0" smtClean="0"/>
              <a:t>Bylaws &amp; Policies Ad-Hoc Chair</a:t>
            </a:r>
            <a:endParaRPr lang="en-US" sz="2800" i="1" dirty="0"/>
          </a:p>
        </p:txBody>
      </p:sp>
    </p:spTree>
    <p:extLst>
      <p:ext uri="{BB962C8B-B14F-4D97-AF65-F5344CB8AC3E}">
        <p14:creationId xmlns:p14="http://schemas.microsoft.com/office/powerpoint/2010/main" val="2754063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
          <p:cNvSpPr/>
          <p:nvPr/>
        </p:nvSpPr>
        <p:spPr>
          <a:xfrm>
            <a:off x="1354372" y="0"/>
            <a:ext cx="9483256" cy="6858000"/>
          </a:xfrm>
          <a:prstGeom prst="rect">
            <a:avLst/>
          </a:prstGeom>
          <a:solidFill>
            <a:srgbClr val="2C43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5" name="Google Shape;135;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6" name="Google Shape;136;p2"/>
          <p:cNvSpPr/>
          <p:nvPr/>
        </p:nvSpPr>
        <p:spPr>
          <a:xfrm>
            <a:off x="2144484" y="0"/>
            <a:ext cx="7837716" cy="6858000"/>
          </a:xfrm>
          <a:custGeom>
            <a:avLst/>
            <a:gdLst/>
            <a:ahLst/>
            <a:cxnLst/>
            <a:rect l="l" t="t" r="r" b="b"/>
            <a:pathLst>
              <a:path w="7837716" h="6858000" extrusionOk="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lt1"/>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7" name="Google Shape;137;p2"/>
          <p:cNvPicPr preferRelativeResize="0"/>
          <p:nvPr/>
        </p:nvPicPr>
        <p:blipFill rotWithShape="1">
          <a:blip r:embed="rId4">
            <a:alphaModFix/>
          </a:blip>
          <a:srcRect/>
          <a:stretch/>
        </p:blipFill>
        <p:spPr>
          <a:xfrm>
            <a:off x="4276742" y="181816"/>
            <a:ext cx="3638515" cy="4548146"/>
          </a:xfrm>
          <a:prstGeom prst="rect">
            <a:avLst/>
          </a:prstGeom>
          <a:noFill/>
          <a:ln>
            <a:noFill/>
          </a:ln>
        </p:spPr>
      </p:pic>
      <p:sp>
        <p:nvSpPr>
          <p:cNvPr id="138" name="Google Shape;138;p2"/>
          <p:cNvSpPr txBox="1"/>
          <p:nvPr/>
        </p:nvSpPr>
        <p:spPr>
          <a:xfrm>
            <a:off x="1217022" y="4068242"/>
            <a:ext cx="9692640" cy="1323439"/>
          </a:xfrm>
          <a:prstGeom prst="rect">
            <a:avLst/>
          </a:prstGeom>
          <a:solidFill>
            <a:schemeClr val="lt1"/>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139" name="Google Shape;139;p2"/>
          <p:cNvSpPr txBox="1">
            <a:spLocks noGrp="1"/>
          </p:cNvSpPr>
          <p:nvPr>
            <p:ph type="ctrTitle" idx="4294967295"/>
          </p:nvPr>
        </p:nvSpPr>
        <p:spPr>
          <a:xfrm>
            <a:off x="-82613" y="2914891"/>
            <a:ext cx="10401900" cy="2306700"/>
          </a:xfrm>
          <a:prstGeom prst="rect">
            <a:avLst/>
          </a:prstGeom>
          <a:noFill/>
          <a:ln>
            <a:noFill/>
          </a:ln>
        </p:spPr>
        <p:txBody>
          <a:bodyPr spcFirstLastPara="1" wrap="square" lIns="121900" tIns="121900" rIns="121900" bIns="121900" anchor="b" anchorCtr="0">
            <a:noAutofit/>
          </a:bodyPr>
          <a:lstStyle/>
          <a:p>
            <a:pPr marL="1371600" lvl="0" indent="457200" algn="ctr" rtl="0">
              <a:lnSpc>
                <a:spcPct val="100000"/>
              </a:lnSpc>
              <a:spcBef>
                <a:spcPts val="0"/>
              </a:spcBef>
              <a:spcAft>
                <a:spcPts val="0"/>
              </a:spcAft>
              <a:buSzPts val="6400"/>
              <a:buNone/>
            </a:pPr>
            <a:r>
              <a:rPr lang="en-US" sz="4800" dirty="0" smtClean="0">
                <a:solidFill>
                  <a:srgbClr val="C00000"/>
                </a:solidFill>
                <a:latin typeface="+mn-lt"/>
                <a:ea typeface="+mn-ea"/>
                <a:cs typeface="+mn-cs"/>
              </a:rPr>
              <a:t>COMMUNITY IMPACT COUNCIL</a:t>
            </a:r>
            <a:endParaRPr lang="en-US" sz="4800" dirty="0">
              <a:solidFill>
                <a:srgbClr val="C00000"/>
              </a:solidFill>
              <a:latin typeface="+mn-lt"/>
              <a:ea typeface="+mn-ea"/>
              <a:cs typeface="+mn-cs"/>
            </a:endParaRPr>
          </a:p>
        </p:txBody>
      </p:sp>
      <p:sp>
        <p:nvSpPr>
          <p:cNvPr id="140" name="Google Shape;140;p2"/>
          <p:cNvSpPr txBox="1">
            <a:spLocks noGrp="1"/>
          </p:cNvSpPr>
          <p:nvPr>
            <p:ph type="subTitle" idx="4294967295"/>
          </p:nvPr>
        </p:nvSpPr>
        <p:spPr>
          <a:xfrm>
            <a:off x="387413" y="5317795"/>
            <a:ext cx="11887200" cy="10569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2800"/>
              <a:buNone/>
            </a:pPr>
            <a:r>
              <a:rPr lang="en-US" dirty="0"/>
              <a:t> </a:t>
            </a:r>
            <a:r>
              <a:rPr lang="en-US" dirty="0">
                <a:solidFill>
                  <a:schemeClr val="bg1">
                    <a:lumMod val="50000"/>
                  </a:schemeClr>
                </a:solidFill>
              </a:rPr>
              <a:t>Community Impact  | Public Awareness/Advocacy | Community Engagement</a:t>
            </a:r>
            <a:endParaRPr dirty="0">
              <a:solidFill>
                <a:schemeClr val="bg1">
                  <a:lumMod val="50000"/>
                </a:schemeClr>
              </a:solidFill>
            </a:endParaRPr>
          </a:p>
        </p:txBody>
      </p:sp>
      <p:sp>
        <p:nvSpPr>
          <p:cNvPr id="9" name="Rectangle 8"/>
          <p:cNvSpPr/>
          <p:nvPr/>
        </p:nvSpPr>
        <p:spPr>
          <a:xfrm>
            <a:off x="3084017" y="5897888"/>
            <a:ext cx="6096000" cy="954107"/>
          </a:xfrm>
          <a:prstGeom prst="rect">
            <a:avLst/>
          </a:prstGeom>
        </p:spPr>
        <p:txBody>
          <a:bodyPr>
            <a:spAutoFit/>
          </a:bodyPr>
          <a:lstStyle/>
          <a:p>
            <a:pPr lvl="0" algn="ctr">
              <a:buSzPts val="2800"/>
            </a:pPr>
            <a:r>
              <a:rPr lang="en-US" sz="2800" dirty="0" smtClean="0"/>
              <a:t>Shauna </a:t>
            </a:r>
            <a:r>
              <a:rPr lang="en-US" sz="2800" dirty="0" err="1" smtClean="0"/>
              <a:t>McGlamery</a:t>
            </a:r>
            <a:r>
              <a:rPr lang="en-US" sz="2800" dirty="0"/>
              <a:t/>
            </a:r>
            <a:br>
              <a:rPr lang="en-US" sz="2800" dirty="0"/>
            </a:br>
            <a:r>
              <a:rPr lang="en-US" sz="2800" i="1" dirty="0" smtClean="0"/>
              <a:t>Community Impact VP</a:t>
            </a:r>
            <a:endParaRPr lang="en-US" sz="2800" i="1" dirty="0"/>
          </a:p>
        </p:txBody>
      </p:sp>
    </p:spTree>
    <p:extLst>
      <p:ext uri="{BB962C8B-B14F-4D97-AF65-F5344CB8AC3E}">
        <p14:creationId xmlns:p14="http://schemas.microsoft.com/office/powerpoint/2010/main" val="2900270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5" name="Google Shape;145;p3"/>
          <p:cNvGrpSpPr/>
          <p:nvPr/>
        </p:nvGrpSpPr>
        <p:grpSpPr>
          <a:xfrm>
            <a:off x="9084375" y="5356674"/>
            <a:ext cx="2888230" cy="1214699"/>
            <a:chOff x="9084375" y="5356674"/>
            <a:chExt cx="2888230" cy="1214699"/>
          </a:xfrm>
        </p:grpSpPr>
        <p:pic>
          <p:nvPicPr>
            <p:cNvPr id="146" name="Google Shape;146;p3"/>
            <p:cNvPicPr preferRelativeResize="0"/>
            <p:nvPr/>
          </p:nvPicPr>
          <p:blipFill rotWithShape="1">
            <a:blip r:embed="rId3">
              <a:alphaModFix/>
            </a:blip>
            <a:srcRect/>
            <a:stretch/>
          </p:blipFill>
          <p:spPr>
            <a:xfrm>
              <a:off x="9240119" y="6020887"/>
              <a:ext cx="2576742" cy="550486"/>
            </a:xfrm>
            <a:prstGeom prst="rect">
              <a:avLst/>
            </a:prstGeom>
            <a:noFill/>
            <a:ln>
              <a:noFill/>
            </a:ln>
          </p:spPr>
        </p:pic>
        <p:pic>
          <p:nvPicPr>
            <p:cNvPr id="147" name="Google Shape;147;p3"/>
            <p:cNvPicPr preferRelativeResize="0"/>
            <p:nvPr/>
          </p:nvPicPr>
          <p:blipFill rotWithShape="1">
            <a:blip r:embed="rId4">
              <a:alphaModFix/>
            </a:blip>
            <a:srcRect/>
            <a:stretch/>
          </p:blipFill>
          <p:spPr>
            <a:xfrm>
              <a:off x="9084375" y="5356674"/>
              <a:ext cx="2888230" cy="464860"/>
            </a:xfrm>
            <a:prstGeom prst="rect">
              <a:avLst/>
            </a:prstGeom>
            <a:noFill/>
            <a:ln>
              <a:noFill/>
            </a:ln>
          </p:spPr>
        </p:pic>
      </p:grpSp>
      <p:sp>
        <p:nvSpPr>
          <p:cNvPr id="148" name="Google Shape;148;p3"/>
          <p:cNvSpPr txBox="1">
            <a:spLocks noGrp="1"/>
          </p:cNvSpPr>
          <p:nvPr>
            <p:ph type="title" idx="4294967295"/>
          </p:nvPr>
        </p:nvSpPr>
        <p:spPr>
          <a:xfrm>
            <a:off x="561850" y="56439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US" sz="4800" b="1" u="sng" dirty="0"/>
              <a:t>Our current Community Impact Issue Area:</a:t>
            </a:r>
            <a:endParaRPr sz="4800" b="1" u="sng" dirty="0"/>
          </a:p>
        </p:txBody>
      </p:sp>
      <p:sp>
        <p:nvSpPr>
          <p:cNvPr id="149" name="Google Shape;149;p3"/>
          <p:cNvSpPr txBox="1">
            <a:spLocks noGrp="1"/>
          </p:cNvSpPr>
          <p:nvPr>
            <p:ph type="body" idx="4294967295"/>
          </p:nvPr>
        </p:nvSpPr>
        <p:spPr>
          <a:xfrm>
            <a:off x="561975" y="1171692"/>
            <a:ext cx="6437400" cy="45552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400"/>
              <a:buNone/>
            </a:pPr>
            <a:endParaRPr sz="3000" b="1" dirty="0">
              <a:solidFill>
                <a:srgbClr val="000000"/>
              </a:solidFill>
            </a:endParaRPr>
          </a:p>
          <a:p>
            <a:pPr marL="0" lvl="0" indent="0" algn="l" rtl="0">
              <a:lnSpc>
                <a:spcPct val="115000"/>
              </a:lnSpc>
              <a:spcBef>
                <a:spcPts val="2100"/>
              </a:spcBef>
              <a:spcAft>
                <a:spcPts val="0"/>
              </a:spcAft>
              <a:buSzPts val="2400"/>
              <a:buNone/>
            </a:pPr>
            <a:r>
              <a:rPr lang="en-US" sz="4400" dirty="0">
                <a:solidFill>
                  <a:srgbClr val="000000"/>
                </a:solidFill>
              </a:rPr>
              <a:t>Helping Children and Youth to arrive at school Academically and Socially ready to learn. </a:t>
            </a:r>
            <a:endParaRPr sz="4400" dirty="0">
              <a:solidFill>
                <a:srgbClr val="000000"/>
              </a:solidFill>
            </a:endParaRPr>
          </a:p>
        </p:txBody>
      </p:sp>
      <p:pic>
        <p:nvPicPr>
          <p:cNvPr id="150" name="Google Shape;150;p3"/>
          <p:cNvPicPr preferRelativeResize="0"/>
          <p:nvPr/>
        </p:nvPicPr>
        <p:blipFill>
          <a:blip r:embed="rId5">
            <a:alphaModFix/>
          </a:blip>
          <a:stretch>
            <a:fillRect/>
          </a:stretch>
        </p:blipFill>
        <p:spPr>
          <a:xfrm>
            <a:off x="6908505" y="2139605"/>
            <a:ext cx="5064100" cy="2816925"/>
          </a:xfrm>
          <a:prstGeom prst="rect">
            <a:avLst/>
          </a:prstGeom>
          <a:noFill/>
          <a:ln>
            <a:noFill/>
          </a:ln>
        </p:spPr>
      </p:pic>
    </p:spTree>
    <p:extLst>
      <p:ext uri="{BB962C8B-B14F-4D97-AF65-F5344CB8AC3E}">
        <p14:creationId xmlns:p14="http://schemas.microsoft.com/office/powerpoint/2010/main" val="3507105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5f70d45200_0_1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4000"/>
              <a:buNone/>
            </a:pPr>
            <a:r>
              <a:rPr lang="en-US" sz="4800" b="1" dirty="0"/>
              <a:t>Community Impact Council Committees</a:t>
            </a:r>
            <a:endParaRPr sz="4800" b="1" dirty="0"/>
          </a:p>
        </p:txBody>
      </p:sp>
      <p:sp>
        <p:nvSpPr>
          <p:cNvPr id="156" name="Google Shape;156;g5f70d45200_0_10"/>
          <p:cNvSpPr txBox="1"/>
          <p:nvPr/>
        </p:nvSpPr>
        <p:spPr>
          <a:xfrm>
            <a:off x="672000" y="1722329"/>
            <a:ext cx="3244800" cy="4204800"/>
          </a:xfrm>
          <a:prstGeom prst="rect">
            <a:avLst/>
          </a:prstGeom>
          <a:solidFill>
            <a:srgbClr val="CCCCCC"/>
          </a:solidFill>
          <a:ln>
            <a:solidFill>
              <a:srgbClr val="C00000"/>
            </a:solid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latin typeface="Arial"/>
                <a:ea typeface="Arial"/>
                <a:cs typeface="Arial"/>
                <a:sym typeface="Arial"/>
              </a:rPr>
              <a:t>Community Impact Committee</a:t>
            </a:r>
            <a:endParaRPr sz="19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dirty="0"/>
          </a:p>
          <a:p>
            <a:pPr marL="0" marR="0" lvl="0" indent="0" algn="ctr" rtl="0">
              <a:lnSpc>
                <a:spcPct val="100000"/>
              </a:lnSpc>
              <a:spcBef>
                <a:spcPts val="0"/>
              </a:spcBef>
              <a:spcAft>
                <a:spcPts val="0"/>
              </a:spcAft>
              <a:buClr>
                <a:srgbClr val="000000"/>
              </a:buClr>
              <a:buSzPts val="1900"/>
              <a:buFont typeface="Arial"/>
              <a:buNone/>
            </a:pPr>
            <a:r>
              <a:rPr lang="en-US" sz="1900" b="1" dirty="0">
                <a:solidFill>
                  <a:srgbClr val="C00000"/>
                </a:solidFill>
              </a:rPr>
              <a:t>Chair: Elyse Marshall</a:t>
            </a:r>
            <a:endParaRPr sz="1900" b="1" dirty="0">
              <a:solidFill>
                <a:srgbClr val="C00000"/>
              </a:solidFil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rPr>
              <a:t>Goal: Host events in the community relevant to our issue area</a:t>
            </a:r>
            <a:endParaRPr sz="1900" b="1" i="0" u="none" strike="noStrike" cap="none" dirty="0">
              <a:solidFill>
                <a:srgbClr val="000000"/>
              </a:solidFil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dirty="0">
                <a:solidFill>
                  <a:srgbClr val="000000"/>
                </a:solidFill>
                <a:latin typeface="Arial"/>
                <a:ea typeface="Arial"/>
                <a:cs typeface="Arial"/>
                <a:sym typeface="Arial"/>
              </a:rPr>
              <a:t>Examples: Kids in the Kitchen, College Application Readiness events, etc.</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p:txBody>
      </p:sp>
      <p:sp>
        <p:nvSpPr>
          <p:cNvPr id="157" name="Google Shape;157;g5f70d45200_0_10"/>
          <p:cNvSpPr txBox="1"/>
          <p:nvPr/>
        </p:nvSpPr>
        <p:spPr>
          <a:xfrm>
            <a:off x="4590909" y="1722329"/>
            <a:ext cx="3244800" cy="4204800"/>
          </a:xfrm>
          <a:prstGeom prst="rect">
            <a:avLst/>
          </a:prstGeom>
          <a:solidFill>
            <a:srgbClr val="CCCCCC"/>
          </a:solidFill>
          <a:ln>
            <a:solidFill>
              <a:srgbClr val="C00000"/>
            </a:solid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latin typeface="Arial"/>
                <a:ea typeface="Arial"/>
                <a:cs typeface="Arial"/>
                <a:sym typeface="Arial"/>
              </a:rPr>
              <a:t>Community Engagement</a:t>
            </a:r>
            <a:endParaRPr sz="19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latin typeface="Arial"/>
                <a:ea typeface="Arial"/>
                <a:cs typeface="Arial"/>
                <a:sym typeface="Arial"/>
              </a:rPr>
              <a:t>Committee</a:t>
            </a:r>
            <a:endParaRPr sz="19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dirty="0"/>
          </a:p>
          <a:p>
            <a:pPr marL="0" marR="0" lvl="0" indent="0" algn="ctr" rtl="0">
              <a:lnSpc>
                <a:spcPct val="100000"/>
              </a:lnSpc>
              <a:spcBef>
                <a:spcPts val="0"/>
              </a:spcBef>
              <a:spcAft>
                <a:spcPts val="0"/>
              </a:spcAft>
              <a:buClr>
                <a:srgbClr val="000000"/>
              </a:buClr>
              <a:buSzPts val="1900"/>
              <a:buFont typeface="Arial"/>
              <a:buNone/>
            </a:pPr>
            <a:r>
              <a:rPr lang="en-US" sz="1900" b="1" dirty="0">
                <a:solidFill>
                  <a:srgbClr val="C00000"/>
                </a:solidFill>
              </a:rPr>
              <a:t>Chair: Lillie </a:t>
            </a:r>
            <a:r>
              <a:rPr lang="en-US" sz="1900" b="1" dirty="0" err="1">
                <a:solidFill>
                  <a:srgbClr val="C00000"/>
                </a:solidFill>
              </a:rPr>
              <a:t>Nefawni</a:t>
            </a:r>
            <a:endParaRPr sz="1900" b="1" dirty="0">
              <a:solidFill>
                <a:srgbClr val="C00000"/>
              </a:solidFil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rPr>
              <a:t>Goal: Provide volunteer support for local organizations relevant to our issue area. </a:t>
            </a:r>
            <a:endParaRPr sz="1900" b="1" i="0" u="none" strike="noStrike" cap="none" dirty="0">
              <a:solidFill>
                <a:srgbClr val="000000"/>
              </a:solidFil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dirty="0">
                <a:solidFill>
                  <a:srgbClr val="000000"/>
                </a:solidFill>
                <a:latin typeface="Arial"/>
                <a:ea typeface="Arial"/>
                <a:cs typeface="Arial"/>
                <a:sym typeface="Arial"/>
              </a:rPr>
              <a:t>Build long-term relationships with community partners. </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p:txBody>
      </p:sp>
      <p:sp>
        <p:nvSpPr>
          <p:cNvPr id="158" name="Google Shape;158;g5f70d45200_0_10"/>
          <p:cNvSpPr txBox="1"/>
          <p:nvPr/>
        </p:nvSpPr>
        <p:spPr>
          <a:xfrm>
            <a:off x="8509818" y="1722329"/>
            <a:ext cx="3135900" cy="4204800"/>
          </a:xfrm>
          <a:prstGeom prst="rect">
            <a:avLst/>
          </a:prstGeom>
          <a:solidFill>
            <a:srgbClr val="CCCCCC"/>
          </a:solidFill>
          <a:ln>
            <a:solidFill>
              <a:srgbClr val="C00000"/>
            </a:solid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latin typeface="Arial"/>
                <a:ea typeface="Arial"/>
                <a:cs typeface="Arial"/>
                <a:sym typeface="Arial"/>
              </a:rPr>
              <a:t>Awareness &amp; Advocacy</a:t>
            </a:r>
            <a:endParaRPr sz="19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latin typeface="Arial"/>
                <a:ea typeface="Arial"/>
                <a:cs typeface="Arial"/>
                <a:sym typeface="Arial"/>
              </a:rPr>
              <a:t>Committee</a:t>
            </a:r>
            <a:endParaRPr sz="19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dirty="0"/>
          </a:p>
          <a:p>
            <a:pPr marL="0" marR="0" lvl="0" indent="0" algn="ctr" rtl="0">
              <a:lnSpc>
                <a:spcPct val="100000"/>
              </a:lnSpc>
              <a:spcBef>
                <a:spcPts val="0"/>
              </a:spcBef>
              <a:spcAft>
                <a:spcPts val="0"/>
              </a:spcAft>
              <a:buClr>
                <a:srgbClr val="000000"/>
              </a:buClr>
              <a:buSzPts val="1900"/>
              <a:buFont typeface="Arial"/>
              <a:buNone/>
            </a:pPr>
            <a:r>
              <a:rPr lang="en-US" sz="1900" b="1" dirty="0">
                <a:solidFill>
                  <a:srgbClr val="C00000"/>
                </a:solidFill>
              </a:rPr>
              <a:t>Chair: Kim Body</a:t>
            </a:r>
            <a:endParaRPr sz="1900" b="1" dirty="0">
              <a:solidFill>
                <a:srgbClr val="C00000"/>
              </a:solidFill>
            </a:endParaRPr>
          </a:p>
          <a:p>
            <a:pPr marL="0" marR="0" lvl="0" indent="0" algn="ctr" rtl="0">
              <a:lnSpc>
                <a:spcPct val="100000"/>
              </a:lnSpc>
              <a:spcBef>
                <a:spcPts val="0"/>
              </a:spcBef>
              <a:spcAft>
                <a:spcPts val="0"/>
              </a:spcAft>
              <a:buClr>
                <a:srgbClr val="000000"/>
              </a:buClr>
              <a:buSzPts val="1900"/>
              <a:buFont typeface="Arial"/>
              <a:buNone/>
            </a:pPr>
            <a:endParaRPr sz="1900" b="1" dirty="0"/>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rPr>
              <a:t>Goal: Spread awareness within our membership about city, state, and national issues related to our issue area, and advocate for our issue area in the community.</a:t>
            </a:r>
            <a:endParaRPr sz="1900" b="1" i="0" u="none" strike="noStrike" cap="none" dirty="0">
              <a:solidFill>
                <a:srgbClr val="000000"/>
              </a:solidFil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20172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EAFA170-0BCE-4CDC-A517-C91AF9F36E1B}"/>
              </a:ext>
            </a:extLst>
          </p:cNvPr>
          <p:cNvGrpSpPr/>
          <p:nvPr/>
        </p:nvGrpSpPr>
        <p:grpSpPr>
          <a:xfrm>
            <a:off x="9084375" y="5356674"/>
            <a:ext cx="2888230" cy="1214699"/>
            <a:chOff x="9084375" y="5356674"/>
            <a:chExt cx="2888230" cy="1214699"/>
          </a:xfrm>
        </p:grpSpPr>
        <p:pic>
          <p:nvPicPr>
            <p:cNvPr id="3" name="Picture 2">
              <a:extLst>
                <a:ext uri="{FF2B5EF4-FFF2-40B4-BE49-F238E27FC236}">
                  <a16:creationId xmlns:a16="http://schemas.microsoft.com/office/drawing/2014/main" id="{F70CADAC-2BAE-4986-99B4-29708E9BB2B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40119" y="6020887"/>
              <a:ext cx="2576742" cy="550486"/>
            </a:xfrm>
            <a:prstGeom prst="rect">
              <a:avLst/>
            </a:prstGeom>
          </p:spPr>
        </p:pic>
        <p:pic>
          <p:nvPicPr>
            <p:cNvPr id="5" name="Picture 4">
              <a:extLst>
                <a:ext uri="{FF2B5EF4-FFF2-40B4-BE49-F238E27FC236}">
                  <a16:creationId xmlns:a16="http://schemas.microsoft.com/office/drawing/2014/main" id="{93BE198F-096E-42D6-A654-C2AA592C1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375" y="5356674"/>
              <a:ext cx="2888230" cy="464860"/>
            </a:xfrm>
            <a:prstGeom prst="rect">
              <a:avLst/>
            </a:prstGeom>
          </p:spPr>
        </p:pic>
      </p:grpSp>
      <p:sp>
        <p:nvSpPr>
          <p:cNvPr id="2" name="TextBox 1">
            <a:extLst>
              <a:ext uri="{FF2B5EF4-FFF2-40B4-BE49-F238E27FC236}">
                <a16:creationId xmlns:a16="http://schemas.microsoft.com/office/drawing/2014/main" id="{BD6DFAE1-DCED-4856-BE63-27C41D5E25C2}"/>
              </a:ext>
            </a:extLst>
          </p:cNvPr>
          <p:cNvSpPr txBox="1"/>
          <p:nvPr/>
        </p:nvSpPr>
        <p:spPr>
          <a:xfrm>
            <a:off x="482600" y="360289"/>
            <a:ext cx="11226800" cy="5130635"/>
          </a:xfrm>
          <a:prstGeom prst="rect">
            <a:avLst/>
          </a:prstGeom>
          <a:noFill/>
        </p:spPr>
        <p:txBody>
          <a:bodyPr wrap="square" rtlCol="0">
            <a:spAutoFit/>
          </a:bodyPr>
          <a:lstStyle/>
          <a:p>
            <a:pPr algn="ctr"/>
            <a:r>
              <a:rPr lang="en-US" sz="5400" b="1" dirty="0">
                <a:solidFill>
                  <a:srgbClr val="C00000"/>
                </a:solidFill>
              </a:rPr>
              <a:t>How do you get involved?</a:t>
            </a:r>
            <a:endParaRPr lang="en-US" sz="5400" dirty="0">
              <a:solidFill>
                <a:srgbClr val="C00000"/>
              </a:solidFill>
            </a:endParaRPr>
          </a:p>
          <a:p>
            <a:pPr algn="ctr"/>
            <a:endParaRPr lang="en-US" sz="5400" dirty="0" smtClean="0"/>
          </a:p>
          <a:p>
            <a:pPr lvl="0" algn="ctr">
              <a:lnSpc>
                <a:spcPct val="90000"/>
              </a:lnSpc>
              <a:spcBef>
                <a:spcPts val="1000"/>
              </a:spcBef>
              <a:buClr>
                <a:srgbClr val="000000"/>
              </a:buClr>
              <a:buSzPts val="5400"/>
            </a:pPr>
            <a:r>
              <a:rPr lang="en-US" sz="5400" dirty="0">
                <a:solidFill>
                  <a:srgbClr val="000000"/>
                </a:solidFill>
              </a:rPr>
              <a:t>Check Digital Cheetah </a:t>
            </a:r>
          </a:p>
          <a:p>
            <a:pPr lvl="0" algn="ctr">
              <a:lnSpc>
                <a:spcPct val="90000"/>
              </a:lnSpc>
              <a:spcBef>
                <a:spcPts val="1000"/>
              </a:spcBef>
              <a:buClr>
                <a:srgbClr val="000000"/>
              </a:buClr>
              <a:buSzPts val="5400"/>
            </a:pPr>
            <a:r>
              <a:rPr lang="en-US" sz="5400" dirty="0">
                <a:solidFill>
                  <a:srgbClr val="000000"/>
                </a:solidFill>
              </a:rPr>
              <a:t>for all the amazing </a:t>
            </a:r>
            <a:endParaRPr lang="en-US" sz="5400" dirty="0" smtClean="0">
              <a:solidFill>
                <a:srgbClr val="000000"/>
              </a:solidFill>
            </a:endParaRPr>
          </a:p>
          <a:p>
            <a:pPr lvl="0" algn="ctr">
              <a:lnSpc>
                <a:spcPct val="90000"/>
              </a:lnSpc>
              <a:spcBef>
                <a:spcPts val="1000"/>
              </a:spcBef>
              <a:buClr>
                <a:srgbClr val="000000"/>
              </a:buClr>
              <a:buSzPts val="5400"/>
            </a:pPr>
            <a:r>
              <a:rPr lang="en-US" sz="5400" dirty="0" smtClean="0">
                <a:solidFill>
                  <a:srgbClr val="000000"/>
                </a:solidFill>
              </a:rPr>
              <a:t>Community </a:t>
            </a:r>
            <a:r>
              <a:rPr lang="en-US" sz="5400" dirty="0">
                <a:solidFill>
                  <a:srgbClr val="000000"/>
                </a:solidFill>
              </a:rPr>
              <a:t>Impact volunteer opportunities!</a:t>
            </a:r>
          </a:p>
        </p:txBody>
      </p:sp>
    </p:spTree>
    <p:extLst>
      <p:ext uri="{BB962C8B-B14F-4D97-AF65-F5344CB8AC3E}">
        <p14:creationId xmlns:p14="http://schemas.microsoft.com/office/powerpoint/2010/main" val="393929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C4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2182ABC8-B7F1-4075-B1BB-BD2E26F5D6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76742" y="181816"/>
            <a:ext cx="3638515" cy="4548146"/>
          </a:xfrm>
          <a:prstGeom prst="rect">
            <a:avLst/>
          </a:prstGeom>
        </p:spPr>
      </p:pic>
      <p:sp>
        <p:nvSpPr>
          <p:cNvPr id="4" name="TextBox 3">
            <a:extLst>
              <a:ext uri="{FF2B5EF4-FFF2-40B4-BE49-F238E27FC236}">
                <a16:creationId xmlns:a16="http://schemas.microsoft.com/office/drawing/2014/main" id="{879476E8-DF88-4F26-90C9-382D19BE0141}"/>
              </a:ext>
            </a:extLst>
          </p:cNvPr>
          <p:cNvSpPr txBox="1"/>
          <p:nvPr/>
        </p:nvSpPr>
        <p:spPr>
          <a:xfrm>
            <a:off x="1217022" y="4068242"/>
            <a:ext cx="9692640" cy="1323439"/>
          </a:xfrm>
          <a:prstGeom prst="rect">
            <a:avLst/>
          </a:prstGeom>
          <a:solidFill>
            <a:schemeClr val="bg1"/>
          </a:solidFill>
          <a:ln>
            <a:solidFill>
              <a:srgbClr val="C00000"/>
            </a:solidFill>
          </a:ln>
        </p:spPr>
        <p:txBody>
          <a:bodyPr wrap="square" rtlCol="0">
            <a:spAutoFit/>
          </a:bodyPr>
          <a:lstStyle/>
          <a:p>
            <a:pPr algn="ctr"/>
            <a:r>
              <a:rPr lang="en-US" sz="8000" dirty="0" smtClean="0">
                <a:solidFill>
                  <a:srgbClr val="C00000"/>
                </a:solidFill>
              </a:rPr>
              <a:t>SPONSORSHIP</a:t>
            </a:r>
            <a:endParaRPr lang="en-US" sz="8000" dirty="0">
              <a:solidFill>
                <a:srgbClr val="C00000"/>
              </a:solidFill>
            </a:endParaRPr>
          </a:p>
        </p:txBody>
      </p:sp>
      <p:sp>
        <p:nvSpPr>
          <p:cNvPr id="7" name="Rectangle 6"/>
          <p:cNvSpPr/>
          <p:nvPr/>
        </p:nvSpPr>
        <p:spPr>
          <a:xfrm>
            <a:off x="3015342" y="5493899"/>
            <a:ext cx="6096000" cy="954107"/>
          </a:xfrm>
          <a:prstGeom prst="rect">
            <a:avLst/>
          </a:prstGeom>
        </p:spPr>
        <p:txBody>
          <a:bodyPr>
            <a:spAutoFit/>
          </a:bodyPr>
          <a:lstStyle/>
          <a:p>
            <a:pPr lvl="0" algn="ctr">
              <a:buSzPts val="2800"/>
            </a:pPr>
            <a:r>
              <a:rPr lang="en-US" sz="2800" dirty="0" smtClean="0"/>
              <a:t>Jeanne Sharp</a:t>
            </a:r>
            <a:r>
              <a:rPr lang="en-US" sz="2800" dirty="0"/>
              <a:t/>
            </a:r>
            <a:br>
              <a:rPr lang="en-US" sz="2800" dirty="0"/>
            </a:br>
            <a:r>
              <a:rPr lang="en-US" sz="2800" i="1" dirty="0" smtClean="0"/>
              <a:t>Sponsorship Chair</a:t>
            </a:r>
            <a:endParaRPr lang="en-US" sz="2800" i="1" dirty="0"/>
          </a:p>
        </p:txBody>
      </p:sp>
    </p:spTree>
    <p:extLst>
      <p:ext uri="{BB962C8B-B14F-4D97-AF65-F5344CB8AC3E}">
        <p14:creationId xmlns:p14="http://schemas.microsoft.com/office/powerpoint/2010/main" val="858120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C4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2182ABC8-B7F1-4075-B1BB-BD2E26F5D6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76742" y="181816"/>
            <a:ext cx="3638515" cy="4548146"/>
          </a:xfrm>
          <a:prstGeom prst="rect">
            <a:avLst/>
          </a:prstGeom>
        </p:spPr>
      </p:pic>
      <p:sp>
        <p:nvSpPr>
          <p:cNvPr id="4" name="TextBox 3">
            <a:extLst>
              <a:ext uri="{FF2B5EF4-FFF2-40B4-BE49-F238E27FC236}">
                <a16:creationId xmlns:a16="http://schemas.microsoft.com/office/drawing/2014/main" id="{879476E8-DF88-4F26-90C9-382D19BE0141}"/>
              </a:ext>
            </a:extLst>
          </p:cNvPr>
          <p:cNvSpPr txBox="1"/>
          <p:nvPr/>
        </p:nvSpPr>
        <p:spPr>
          <a:xfrm>
            <a:off x="1217022" y="4068242"/>
            <a:ext cx="9692640" cy="1323439"/>
          </a:xfrm>
          <a:prstGeom prst="rect">
            <a:avLst/>
          </a:prstGeom>
          <a:solidFill>
            <a:schemeClr val="bg1"/>
          </a:solidFill>
          <a:ln>
            <a:solidFill>
              <a:srgbClr val="C00000"/>
            </a:solidFill>
          </a:ln>
        </p:spPr>
        <p:txBody>
          <a:bodyPr wrap="square" rtlCol="0">
            <a:spAutoFit/>
          </a:bodyPr>
          <a:lstStyle/>
          <a:p>
            <a:pPr algn="ctr"/>
            <a:r>
              <a:rPr lang="en-US" sz="8000" dirty="0" smtClean="0">
                <a:solidFill>
                  <a:srgbClr val="C00000"/>
                </a:solidFill>
              </a:rPr>
              <a:t>JL LEGACY</a:t>
            </a:r>
            <a:endParaRPr lang="en-US" sz="8000" dirty="0">
              <a:solidFill>
                <a:srgbClr val="C00000"/>
              </a:solidFill>
            </a:endParaRPr>
          </a:p>
        </p:txBody>
      </p:sp>
      <p:sp>
        <p:nvSpPr>
          <p:cNvPr id="7" name="Rectangle 6"/>
          <p:cNvSpPr/>
          <p:nvPr/>
        </p:nvSpPr>
        <p:spPr>
          <a:xfrm>
            <a:off x="3015342" y="5647787"/>
            <a:ext cx="6096000" cy="954107"/>
          </a:xfrm>
          <a:prstGeom prst="rect">
            <a:avLst/>
          </a:prstGeom>
        </p:spPr>
        <p:txBody>
          <a:bodyPr>
            <a:spAutoFit/>
          </a:bodyPr>
          <a:lstStyle/>
          <a:p>
            <a:pPr lvl="0" algn="ctr">
              <a:buSzPts val="2800"/>
            </a:pPr>
            <a:r>
              <a:rPr lang="en-US" sz="2800" dirty="0" smtClean="0"/>
              <a:t>Melissa </a:t>
            </a:r>
            <a:r>
              <a:rPr lang="en-US" sz="2800" dirty="0" err="1" smtClean="0"/>
              <a:t>Wolin</a:t>
            </a:r>
            <a:r>
              <a:rPr lang="en-US" sz="2800" dirty="0"/>
              <a:t/>
            </a:r>
            <a:br>
              <a:rPr lang="en-US" sz="2800" dirty="0"/>
            </a:br>
            <a:r>
              <a:rPr lang="en-US" sz="2800" i="1" dirty="0" smtClean="0"/>
              <a:t>JL Legacy Chair</a:t>
            </a:r>
            <a:endParaRPr lang="en-US" sz="2800" i="1" dirty="0"/>
          </a:p>
        </p:txBody>
      </p:sp>
    </p:spTree>
    <p:extLst>
      <p:ext uri="{BB962C8B-B14F-4D97-AF65-F5344CB8AC3E}">
        <p14:creationId xmlns:p14="http://schemas.microsoft.com/office/powerpoint/2010/main" val="2876768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AFA170-0BCE-4CDC-A517-C91AF9F36E1B}"/>
              </a:ext>
            </a:extLst>
          </p:cNvPr>
          <p:cNvGrpSpPr/>
          <p:nvPr/>
        </p:nvGrpSpPr>
        <p:grpSpPr>
          <a:xfrm>
            <a:off x="9084375" y="5356674"/>
            <a:ext cx="2888230" cy="1214699"/>
            <a:chOff x="9084375" y="5356674"/>
            <a:chExt cx="2888230" cy="1214699"/>
          </a:xfrm>
        </p:grpSpPr>
        <p:pic>
          <p:nvPicPr>
            <p:cNvPr id="3" name="Picture 2">
              <a:extLst>
                <a:ext uri="{FF2B5EF4-FFF2-40B4-BE49-F238E27FC236}">
                  <a16:creationId xmlns:a16="http://schemas.microsoft.com/office/drawing/2014/main" id="{F70CADAC-2BAE-4986-99B4-29708E9BB2B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40119" y="6020887"/>
              <a:ext cx="2576742" cy="550486"/>
            </a:xfrm>
            <a:prstGeom prst="rect">
              <a:avLst/>
            </a:prstGeom>
          </p:spPr>
        </p:pic>
        <p:pic>
          <p:nvPicPr>
            <p:cNvPr id="4" name="Picture 3">
              <a:extLst>
                <a:ext uri="{FF2B5EF4-FFF2-40B4-BE49-F238E27FC236}">
                  <a16:creationId xmlns:a16="http://schemas.microsoft.com/office/drawing/2014/main" id="{93BE198F-096E-42D6-A654-C2AA592C1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375" y="5356674"/>
              <a:ext cx="2888230" cy="464860"/>
            </a:xfrm>
            <a:prstGeom prst="rect">
              <a:avLst/>
            </a:prstGeom>
          </p:spPr>
        </p:pic>
      </p:grpSp>
      <p:sp>
        <p:nvSpPr>
          <p:cNvPr id="5" name="TextBox 4"/>
          <p:cNvSpPr txBox="1"/>
          <p:nvPr/>
        </p:nvSpPr>
        <p:spPr>
          <a:xfrm>
            <a:off x="3945467" y="1202267"/>
            <a:ext cx="7704667" cy="3785652"/>
          </a:xfrm>
          <a:prstGeom prst="rect">
            <a:avLst/>
          </a:prstGeom>
          <a:noFill/>
        </p:spPr>
        <p:txBody>
          <a:bodyPr wrap="square" rtlCol="0">
            <a:spAutoFit/>
          </a:bodyPr>
          <a:lstStyle/>
          <a:p>
            <a:pPr algn="ctr"/>
            <a:r>
              <a:rPr lang="en-US" sz="4800" dirty="0" smtClean="0"/>
              <a:t>JL LEGACY PRESENTS:</a:t>
            </a:r>
          </a:p>
          <a:p>
            <a:pPr algn="ctr"/>
            <a:r>
              <a:rPr lang="en-US" sz="4800" dirty="0" smtClean="0"/>
              <a:t>“It’s a Small World”</a:t>
            </a:r>
          </a:p>
          <a:p>
            <a:pPr algn="ctr"/>
            <a:r>
              <a:rPr lang="en-US" sz="4800" dirty="0" smtClean="0"/>
              <a:t>February 29, 2020</a:t>
            </a:r>
          </a:p>
          <a:p>
            <a:pPr algn="ctr"/>
            <a:r>
              <a:rPr lang="en-US" sz="4800" dirty="0" smtClean="0"/>
              <a:t>St Philips Plaza</a:t>
            </a:r>
          </a:p>
          <a:p>
            <a:pPr algn="ctr"/>
            <a:r>
              <a:rPr lang="en-US" sz="4800" dirty="0" smtClean="0"/>
              <a:t>6pm-10pm  </a:t>
            </a:r>
            <a:endParaRPr lang="en-US" sz="4800" dirty="0"/>
          </a:p>
        </p:txBody>
      </p:sp>
      <p:pic>
        <p:nvPicPr>
          <p:cNvPr id="6" name="Picture 5"/>
          <p:cNvPicPr>
            <a:picLocks noChangeAspect="1"/>
          </p:cNvPicPr>
          <p:nvPr/>
        </p:nvPicPr>
        <p:blipFill>
          <a:blip r:embed="rId4"/>
          <a:stretch>
            <a:fillRect/>
          </a:stretch>
        </p:blipFill>
        <p:spPr>
          <a:xfrm>
            <a:off x="618067" y="1083733"/>
            <a:ext cx="4064000" cy="4064000"/>
          </a:xfrm>
          <a:prstGeom prst="rect">
            <a:avLst/>
          </a:prstGeom>
        </p:spPr>
      </p:pic>
    </p:spTree>
    <p:extLst>
      <p:ext uri="{BB962C8B-B14F-4D97-AF65-F5344CB8AC3E}">
        <p14:creationId xmlns:p14="http://schemas.microsoft.com/office/powerpoint/2010/main" val="4239767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C4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2182ABC8-B7F1-4075-B1BB-BD2E26F5D6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76742" y="181816"/>
            <a:ext cx="3638515" cy="4548146"/>
          </a:xfrm>
          <a:prstGeom prst="rect">
            <a:avLst/>
          </a:prstGeom>
        </p:spPr>
      </p:pic>
      <p:sp>
        <p:nvSpPr>
          <p:cNvPr id="4" name="TextBox 3">
            <a:extLst>
              <a:ext uri="{FF2B5EF4-FFF2-40B4-BE49-F238E27FC236}">
                <a16:creationId xmlns:a16="http://schemas.microsoft.com/office/drawing/2014/main" id="{879476E8-DF88-4F26-90C9-382D19BE0141}"/>
              </a:ext>
            </a:extLst>
          </p:cNvPr>
          <p:cNvSpPr txBox="1"/>
          <p:nvPr/>
        </p:nvSpPr>
        <p:spPr>
          <a:xfrm>
            <a:off x="766618" y="4068242"/>
            <a:ext cx="10714182" cy="1323439"/>
          </a:xfrm>
          <a:prstGeom prst="rect">
            <a:avLst/>
          </a:prstGeom>
          <a:solidFill>
            <a:schemeClr val="bg1"/>
          </a:solidFill>
          <a:ln>
            <a:solidFill>
              <a:srgbClr val="C00000"/>
            </a:solidFill>
          </a:ln>
        </p:spPr>
        <p:txBody>
          <a:bodyPr wrap="square" rtlCol="0">
            <a:spAutoFit/>
          </a:bodyPr>
          <a:lstStyle/>
          <a:p>
            <a:pPr algn="ctr"/>
            <a:r>
              <a:rPr lang="en-US" sz="8000" dirty="0" smtClean="0">
                <a:solidFill>
                  <a:srgbClr val="C00000"/>
                </a:solidFill>
              </a:rPr>
              <a:t>MEMBER RECOGNITION</a:t>
            </a:r>
            <a:endParaRPr lang="en-US" sz="8000" dirty="0">
              <a:solidFill>
                <a:srgbClr val="C00000"/>
              </a:solidFill>
            </a:endParaRPr>
          </a:p>
        </p:txBody>
      </p:sp>
      <p:sp>
        <p:nvSpPr>
          <p:cNvPr id="7" name="Rectangle 6"/>
          <p:cNvSpPr/>
          <p:nvPr/>
        </p:nvSpPr>
        <p:spPr>
          <a:xfrm>
            <a:off x="3015342" y="5493899"/>
            <a:ext cx="6096000" cy="954107"/>
          </a:xfrm>
          <a:prstGeom prst="rect">
            <a:avLst/>
          </a:prstGeom>
        </p:spPr>
        <p:txBody>
          <a:bodyPr>
            <a:spAutoFit/>
          </a:bodyPr>
          <a:lstStyle/>
          <a:p>
            <a:pPr lvl="0" algn="ctr">
              <a:buSzPts val="2800"/>
            </a:pPr>
            <a:r>
              <a:rPr lang="en-US" sz="2800" dirty="0" smtClean="0"/>
              <a:t>Elizabeth Slater</a:t>
            </a:r>
            <a:r>
              <a:rPr lang="en-US" sz="2800" dirty="0"/>
              <a:t/>
            </a:r>
            <a:br>
              <a:rPr lang="en-US" sz="2800" dirty="0"/>
            </a:br>
            <a:r>
              <a:rPr lang="en-US" sz="2800" i="1" dirty="0" smtClean="0"/>
              <a:t>Member Development Chair</a:t>
            </a:r>
            <a:endParaRPr lang="en-US" sz="2800" i="1" dirty="0"/>
          </a:p>
        </p:txBody>
      </p:sp>
    </p:spTree>
    <p:extLst>
      <p:ext uri="{BB962C8B-B14F-4D97-AF65-F5344CB8AC3E}">
        <p14:creationId xmlns:p14="http://schemas.microsoft.com/office/powerpoint/2010/main" val="4159843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C4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2182ABC8-B7F1-4075-B1BB-BD2E26F5D6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76742" y="181816"/>
            <a:ext cx="3638515" cy="4548146"/>
          </a:xfrm>
          <a:prstGeom prst="rect">
            <a:avLst/>
          </a:prstGeom>
        </p:spPr>
      </p:pic>
      <p:sp>
        <p:nvSpPr>
          <p:cNvPr id="4" name="TextBox 3">
            <a:extLst>
              <a:ext uri="{FF2B5EF4-FFF2-40B4-BE49-F238E27FC236}">
                <a16:creationId xmlns:a16="http://schemas.microsoft.com/office/drawing/2014/main" id="{879476E8-DF88-4F26-90C9-382D19BE0141}"/>
              </a:ext>
            </a:extLst>
          </p:cNvPr>
          <p:cNvSpPr txBox="1"/>
          <p:nvPr/>
        </p:nvSpPr>
        <p:spPr>
          <a:xfrm>
            <a:off x="1217022" y="4068242"/>
            <a:ext cx="9692640" cy="1323439"/>
          </a:xfrm>
          <a:prstGeom prst="rect">
            <a:avLst/>
          </a:prstGeom>
          <a:solidFill>
            <a:schemeClr val="bg1"/>
          </a:solidFill>
          <a:ln>
            <a:solidFill>
              <a:srgbClr val="C00000"/>
            </a:solidFill>
          </a:ln>
        </p:spPr>
        <p:txBody>
          <a:bodyPr wrap="square" rtlCol="0">
            <a:spAutoFit/>
          </a:bodyPr>
          <a:lstStyle/>
          <a:p>
            <a:pPr algn="ctr"/>
            <a:r>
              <a:rPr lang="en-US" sz="8000" dirty="0" smtClean="0">
                <a:solidFill>
                  <a:srgbClr val="C00000"/>
                </a:solidFill>
              </a:rPr>
              <a:t>OUR MISSION</a:t>
            </a:r>
            <a:endParaRPr lang="en-US" sz="8000" dirty="0">
              <a:solidFill>
                <a:srgbClr val="C00000"/>
              </a:solidFill>
            </a:endParaRPr>
          </a:p>
        </p:txBody>
      </p:sp>
      <p:sp>
        <p:nvSpPr>
          <p:cNvPr id="7" name="Rectangle 6"/>
          <p:cNvSpPr/>
          <p:nvPr/>
        </p:nvSpPr>
        <p:spPr>
          <a:xfrm>
            <a:off x="3015342" y="5647787"/>
            <a:ext cx="6096000" cy="954107"/>
          </a:xfrm>
          <a:prstGeom prst="rect">
            <a:avLst/>
          </a:prstGeom>
        </p:spPr>
        <p:txBody>
          <a:bodyPr>
            <a:spAutoFit/>
          </a:bodyPr>
          <a:lstStyle/>
          <a:p>
            <a:pPr lvl="0" algn="ctr">
              <a:buSzPts val="2800"/>
            </a:pPr>
            <a:r>
              <a:rPr lang="en-US" sz="2800" dirty="0" smtClean="0"/>
              <a:t>Augustina Mills</a:t>
            </a:r>
            <a:r>
              <a:rPr lang="en-US" sz="2800" dirty="0"/>
              <a:t/>
            </a:r>
            <a:br>
              <a:rPr lang="en-US" sz="2800" dirty="0"/>
            </a:br>
            <a:r>
              <a:rPr lang="en-US" sz="2800" i="1" dirty="0" smtClean="0"/>
              <a:t>President</a:t>
            </a:r>
            <a:endParaRPr lang="en-US" sz="2800" i="1" dirty="0"/>
          </a:p>
        </p:txBody>
      </p:sp>
    </p:spTree>
    <p:extLst>
      <p:ext uri="{BB962C8B-B14F-4D97-AF65-F5344CB8AC3E}">
        <p14:creationId xmlns:p14="http://schemas.microsoft.com/office/powerpoint/2010/main" val="2701617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C4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2182ABC8-B7F1-4075-B1BB-BD2E26F5D6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76742" y="181816"/>
            <a:ext cx="3638515" cy="4548146"/>
          </a:xfrm>
          <a:prstGeom prst="rect">
            <a:avLst/>
          </a:prstGeom>
        </p:spPr>
      </p:pic>
      <p:sp>
        <p:nvSpPr>
          <p:cNvPr id="4" name="TextBox 3">
            <a:extLst>
              <a:ext uri="{FF2B5EF4-FFF2-40B4-BE49-F238E27FC236}">
                <a16:creationId xmlns:a16="http://schemas.microsoft.com/office/drawing/2014/main" id="{879476E8-DF88-4F26-90C9-382D19BE0141}"/>
              </a:ext>
            </a:extLst>
          </p:cNvPr>
          <p:cNvSpPr txBox="1"/>
          <p:nvPr/>
        </p:nvSpPr>
        <p:spPr>
          <a:xfrm>
            <a:off x="683491" y="4068242"/>
            <a:ext cx="10843491" cy="1323439"/>
          </a:xfrm>
          <a:prstGeom prst="rect">
            <a:avLst/>
          </a:prstGeom>
          <a:solidFill>
            <a:schemeClr val="bg1"/>
          </a:solidFill>
          <a:ln>
            <a:solidFill>
              <a:srgbClr val="C00000"/>
            </a:solidFill>
          </a:ln>
        </p:spPr>
        <p:txBody>
          <a:bodyPr wrap="square" rtlCol="0">
            <a:spAutoFit/>
          </a:bodyPr>
          <a:lstStyle/>
          <a:p>
            <a:pPr algn="ctr"/>
            <a:r>
              <a:rPr lang="en-US" sz="8000" dirty="0" smtClean="0">
                <a:solidFill>
                  <a:srgbClr val="C00000"/>
                </a:solidFill>
              </a:rPr>
              <a:t>MEMBER ENGAGEMENT</a:t>
            </a:r>
            <a:endParaRPr lang="en-US" sz="8000" dirty="0">
              <a:solidFill>
                <a:srgbClr val="C00000"/>
              </a:solidFill>
            </a:endParaRPr>
          </a:p>
        </p:txBody>
      </p:sp>
      <p:sp>
        <p:nvSpPr>
          <p:cNvPr id="7" name="Rectangle 6"/>
          <p:cNvSpPr/>
          <p:nvPr/>
        </p:nvSpPr>
        <p:spPr>
          <a:xfrm>
            <a:off x="3057236" y="5647787"/>
            <a:ext cx="6096000" cy="954107"/>
          </a:xfrm>
          <a:prstGeom prst="rect">
            <a:avLst/>
          </a:prstGeom>
        </p:spPr>
        <p:txBody>
          <a:bodyPr>
            <a:spAutoFit/>
          </a:bodyPr>
          <a:lstStyle/>
          <a:p>
            <a:pPr lvl="0" algn="ctr">
              <a:buSzPts val="2800"/>
            </a:pPr>
            <a:r>
              <a:rPr lang="en-US" sz="2800" dirty="0" smtClean="0"/>
              <a:t>Jocelyn Cummins</a:t>
            </a:r>
            <a:r>
              <a:rPr lang="en-US" sz="2800" dirty="0"/>
              <a:t/>
            </a:r>
            <a:br>
              <a:rPr lang="en-US" sz="2800" dirty="0"/>
            </a:br>
            <a:r>
              <a:rPr lang="en-US" sz="2800" i="1" dirty="0" smtClean="0"/>
              <a:t>Member Engagement Chair</a:t>
            </a:r>
            <a:endParaRPr lang="en-US" sz="2800" i="1" dirty="0"/>
          </a:p>
        </p:txBody>
      </p:sp>
    </p:spTree>
    <p:extLst>
      <p:ext uri="{BB962C8B-B14F-4D97-AF65-F5344CB8AC3E}">
        <p14:creationId xmlns:p14="http://schemas.microsoft.com/office/powerpoint/2010/main" val="2905474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1A407AE2-AD50-42D1-8240-9EFC39BDFC9B}"/>
              </a:ext>
            </a:extLst>
          </p:cNvPr>
          <p:cNvPicPr>
            <a:picLocks noChangeAspect="1"/>
          </p:cNvPicPr>
          <p:nvPr/>
        </p:nvPicPr>
        <p:blipFill rotWithShape="1">
          <a:blip r:embed="rId3" cstate="hqprint">
            <a:alphaModFix/>
            <a:extLst>
              <a:ext uri="{28A0092B-C50C-407E-A947-70E740481C1C}">
                <a14:useLocalDpi xmlns:a14="http://schemas.microsoft.com/office/drawing/2010/main" val="0"/>
              </a:ext>
            </a:extLst>
          </a:blip>
          <a:srcRect t="7941" r="-2" b="-2"/>
          <a:stretch/>
        </p:blipFill>
        <p:spPr>
          <a:xfrm>
            <a:off x="1" y="876055"/>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pic>
        <p:nvPicPr>
          <p:cNvPr id="7" name="Picture 6">
            <a:extLst>
              <a:ext uri="{FF2B5EF4-FFF2-40B4-BE49-F238E27FC236}">
                <a16:creationId xmlns:a16="http://schemas.microsoft.com/office/drawing/2014/main" id="{F76D865C-70B6-4BFF-9248-D653E81D2DE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65446" y="5647521"/>
            <a:ext cx="3332369" cy="711915"/>
          </a:xfrm>
          <a:prstGeom prst="rect">
            <a:avLst/>
          </a:prstGeom>
        </p:spPr>
      </p:pic>
      <p:sp>
        <p:nvSpPr>
          <p:cNvPr id="4" name="Rectangle 3"/>
          <p:cNvSpPr/>
          <p:nvPr/>
        </p:nvSpPr>
        <p:spPr>
          <a:xfrm>
            <a:off x="6418119" y="876055"/>
            <a:ext cx="5627025" cy="4524315"/>
          </a:xfrm>
          <a:prstGeom prst="rect">
            <a:avLst/>
          </a:prstGeom>
        </p:spPr>
        <p:txBody>
          <a:bodyPr wrap="square">
            <a:spAutoFit/>
          </a:bodyPr>
          <a:lstStyle/>
          <a:p>
            <a:pPr algn="ctr"/>
            <a:r>
              <a:rPr lang="en-US" sz="3600" b="1" dirty="0">
                <a:solidFill>
                  <a:srgbClr val="000000"/>
                </a:solidFill>
              </a:rPr>
              <a:t>THANK YOU FOR COMING TONIGHT!</a:t>
            </a:r>
          </a:p>
          <a:p>
            <a:pPr algn="ctr"/>
            <a:endParaRPr lang="en-US" sz="3600" b="1" dirty="0">
              <a:solidFill>
                <a:srgbClr val="000000"/>
              </a:solidFill>
            </a:endParaRPr>
          </a:p>
          <a:p>
            <a:pPr algn="ctr"/>
            <a:r>
              <a:rPr lang="en-US" sz="3600" b="1" dirty="0">
                <a:solidFill>
                  <a:schemeClr val="tx1">
                    <a:lumMod val="50000"/>
                    <a:lumOff val="50000"/>
                  </a:schemeClr>
                </a:solidFill>
              </a:rPr>
              <a:t>SEPTEMBER IN-HOME </a:t>
            </a:r>
            <a:r>
              <a:rPr lang="en-US" sz="3600" b="1" dirty="0" smtClean="0">
                <a:solidFill>
                  <a:schemeClr val="tx1">
                    <a:lumMod val="50000"/>
                    <a:lumOff val="50000"/>
                  </a:schemeClr>
                </a:solidFill>
              </a:rPr>
              <a:t>MEETINGS WEEK OF </a:t>
            </a:r>
          </a:p>
          <a:p>
            <a:pPr algn="ctr"/>
            <a:r>
              <a:rPr lang="en-US" sz="3600" b="1" dirty="0" smtClean="0">
                <a:solidFill>
                  <a:schemeClr val="tx1">
                    <a:lumMod val="50000"/>
                    <a:lumOff val="50000"/>
                  </a:schemeClr>
                </a:solidFill>
              </a:rPr>
              <a:t>9/9 - 9/13… </a:t>
            </a:r>
          </a:p>
          <a:p>
            <a:pPr algn="ctr"/>
            <a:r>
              <a:rPr lang="en-US" sz="3600" b="1" dirty="0" smtClean="0">
                <a:solidFill>
                  <a:schemeClr val="tx1">
                    <a:lumMod val="50000"/>
                    <a:lumOff val="50000"/>
                  </a:schemeClr>
                </a:solidFill>
              </a:rPr>
              <a:t>DATES &amp; LOCATIONS TBD</a:t>
            </a:r>
          </a:p>
          <a:p>
            <a:pPr algn="ctr"/>
            <a:endParaRPr lang="en-US" sz="3600" b="1" dirty="0" smtClean="0">
              <a:solidFill>
                <a:srgbClr val="000000"/>
              </a:solidFill>
            </a:endParaRPr>
          </a:p>
        </p:txBody>
      </p:sp>
    </p:spTree>
    <p:extLst>
      <p:ext uri="{BB962C8B-B14F-4D97-AF65-F5344CB8AC3E}">
        <p14:creationId xmlns:p14="http://schemas.microsoft.com/office/powerpoint/2010/main" val="603874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EAFA170-0BCE-4CDC-A517-C91AF9F36E1B}"/>
              </a:ext>
            </a:extLst>
          </p:cNvPr>
          <p:cNvGrpSpPr/>
          <p:nvPr/>
        </p:nvGrpSpPr>
        <p:grpSpPr>
          <a:xfrm>
            <a:off x="9159192" y="5456430"/>
            <a:ext cx="2888230" cy="1214699"/>
            <a:chOff x="9084375" y="5356674"/>
            <a:chExt cx="2888230" cy="1214699"/>
          </a:xfrm>
        </p:grpSpPr>
        <p:pic>
          <p:nvPicPr>
            <p:cNvPr id="3" name="Picture 2">
              <a:extLst>
                <a:ext uri="{FF2B5EF4-FFF2-40B4-BE49-F238E27FC236}">
                  <a16:creationId xmlns:a16="http://schemas.microsoft.com/office/drawing/2014/main" id="{F70CADAC-2BAE-4986-99B4-29708E9BB2B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40119" y="6020887"/>
              <a:ext cx="2576742" cy="550486"/>
            </a:xfrm>
            <a:prstGeom prst="rect">
              <a:avLst/>
            </a:prstGeom>
          </p:spPr>
        </p:pic>
        <p:pic>
          <p:nvPicPr>
            <p:cNvPr id="5" name="Picture 4">
              <a:extLst>
                <a:ext uri="{FF2B5EF4-FFF2-40B4-BE49-F238E27FC236}">
                  <a16:creationId xmlns:a16="http://schemas.microsoft.com/office/drawing/2014/main" id="{93BE198F-096E-42D6-A654-C2AA592C1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375" y="5356674"/>
              <a:ext cx="2888230" cy="464860"/>
            </a:xfrm>
            <a:prstGeom prst="rect">
              <a:avLst/>
            </a:prstGeom>
          </p:spPr>
        </p:pic>
      </p:grpSp>
      <p:sp>
        <p:nvSpPr>
          <p:cNvPr id="2" name="TextBox 1">
            <a:extLst>
              <a:ext uri="{FF2B5EF4-FFF2-40B4-BE49-F238E27FC236}">
                <a16:creationId xmlns:a16="http://schemas.microsoft.com/office/drawing/2014/main" id="{BD6DFAE1-DCED-4856-BE63-27C41D5E25C2}"/>
              </a:ext>
            </a:extLst>
          </p:cNvPr>
          <p:cNvSpPr txBox="1"/>
          <p:nvPr/>
        </p:nvSpPr>
        <p:spPr>
          <a:xfrm>
            <a:off x="822960" y="855792"/>
            <a:ext cx="10016836" cy="4401205"/>
          </a:xfrm>
          <a:prstGeom prst="rect">
            <a:avLst/>
          </a:prstGeom>
          <a:noFill/>
        </p:spPr>
        <p:txBody>
          <a:bodyPr wrap="square" rtlCol="0">
            <a:spAutoFit/>
          </a:bodyPr>
          <a:lstStyle/>
          <a:p>
            <a:pPr algn="ctr"/>
            <a:r>
              <a:rPr lang="en-US" sz="4000" dirty="0"/>
              <a:t>The Junior League of Tucson, Inc. is an organization of women committed to promoting voluntarism, developing the potential of women and improving the community through effective action and leadership of trained volunteers. Its purpose is exclusively educational and charitable.</a:t>
            </a:r>
          </a:p>
        </p:txBody>
      </p:sp>
    </p:spTree>
    <p:extLst>
      <p:ext uri="{BB962C8B-B14F-4D97-AF65-F5344CB8AC3E}">
        <p14:creationId xmlns:p14="http://schemas.microsoft.com/office/powerpoint/2010/main" val="3296813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C4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2182ABC8-B7F1-4075-B1BB-BD2E26F5D6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76742" y="181816"/>
            <a:ext cx="3638515" cy="4548146"/>
          </a:xfrm>
          <a:prstGeom prst="rect">
            <a:avLst/>
          </a:prstGeom>
        </p:spPr>
      </p:pic>
      <p:sp>
        <p:nvSpPr>
          <p:cNvPr id="4" name="TextBox 3">
            <a:extLst>
              <a:ext uri="{FF2B5EF4-FFF2-40B4-BE49-F238E27FC236}">
                <a16:creationId xmlns:a16="http://schemas.microsoft.com/office/drawing/2014/main" id="{879476E8-DF88-4F26-90C9-382D19BE0141}"/>
              </a:ext>
            </a:extLst>
          </p:cNvPr>
          <p:cNvSpPr txBox="1"/>
          <p:nvPr/>
        </p:nvSpPr>
        <p:spPr>
          <a:xfrm>
            <a:off x="1217022" y="4068242"/>
            <a:ext cx="9692640" cy="2554545"/>
          </a:xfrm>
          <a:prstGeom prst="rect">
            <a:avLst/>
          </a:prstGeom>
          <a:solidFill>
            <a:schemeClr val="bg1"/>
          </a:solidFill>
          <a:ln>
            <a:solidFill>
              <a:srgbClr val="C00000"/>
            </a:solidFill>
          </a:ln>
        </p:spPr>
        <p:txBody>
          <a:bodyPr wrap="square" rtlCol="0">
            <a:spAutoFit/>
          </a:bodyPr>
          <a:lstStyle/>
          <a:p>
            <a:pPr algn="ctr"/>
            <a:r>
              <a:rPr lang="en-US" sz="8000" dirty="0" smtClean="0">
                <a:solidFill>
                  <a:srgbClr val="C00000"/>
                </a:solidFill>
              </a:rPr>
              <a:t>PLANS &amp; GOALS FOR 2019-2020</a:t>
            </a:r>
            <a:endParaRPr lang="en-US" sz="8000" dirty="0">
              <a:solidFill>
                <a:srgbClr val="C00000"/>
              </a:solidFill>
            </a:endParaRPr>
          </a:p>
        </p:txBody>
      </p:sp>
    </p:spTree>
    <p:extLst>
      <p:ext uri="{BB962C8B-B14F-4D97-AF65-F5344CB8AC3E}">
        <p14:creationId xmlns:p14="http://schemas.microsoft.com/office/powerpoint/2010/main" val="626313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5" name="Google Shape;145;p3"/>
          <p:cNvGrpSpPr/>
          <p:nvPr/>
        </p:nvGrpSpPr>
        <p:grpSpPr>
          <a:xfrm>
            <a:off x="9084375" y="5356674"/>
            <a:ext cx="2888230" cy="1214699"/>
            <a:chOff x="9084375" y="5356674"/>
            <a:chExt cx="2888230" cy="1214699"/>
          </a:xfrm>
        </p:grpSpPr>
        <p:pic>
          <p:nvPicPr>
            <p:cNvPr id="146" name="Google Shape;146;p3"/>
            <p:cNvPicPr preferRelativeResize="0"/>
            <p:nvPr/>
          </p:nvPicPr>
          <p:blipFill rotWithShape="1">
            <a:blip r:embed="rId3">
              <a:alphaModFix/>
            </a:blip>
            <a:srcRect/>
            <a:stretch/>
          </p:blipFill>
          <p:spPr>
            <a:xfrm>
              <a:off x="9240119" y="6020887"/>
              <a:ext cx="2576742" cy="550486"/>
            </a:xfrm>
            <a:prstGeom prst="rect">
              <a:avLst/>
            </a:prstGeom>
            <a:noFill/>
            <a:ln>
              <a:noFill/>
            </a:ln>
          </p:spPr>
        </p:pic>
        <p:pic>
          <p:nvPicPr>
            <p:cNvPr id="147" name="Google Shape;147;p3"/>
            <p:cNvPicPr preferRelativeResize="0"/>
            <p:nvPr/>
          </p:nvPicPr>
          <p:blipFill rotWithShape="1">
            <a:blip r:embed="rId4">
              <a:alphaModFix/>
            </a:blip>
            <a:srcRect/>
            <a:stretch/>
          </p:blipFill>
          <p:spPr>
            <a:xfrm>
              <a:off x="9084375" y="5356674"/>
              <a:ext cx="2888230" cy="464860"/>
            </a:xfrm>
            <a:prstGeom prst="rect">
              <a:avLst/>
            </a:prstGeom>
            <a:noFill/>
            <a:ln>
              <a:noFill/>
            </a:ln>
          </p:spPr>
        </p:pic>
      </p:grpSp>
      <p:sp>
        <p:nvSpPr>
          <p:cNvPr id="2" name="Title 1">
            <a:extLst>
              <a:ext uri="{FF2B5EF4-FFF2-40B4-BE49-F238E27FC236}">
                <a16:creationId xmlns:a16="http://schemas.microsoft.com/office/drawing/2014/main" id="{74D3345A-23E1-4629-B384-3DC45FF12857}"/>
              </a:ext>
            </a:extLst>
          </p:cNvPr>
          <p:cNvSpPr>
            <a:spLocks noGrp="1"/>
          </p:cNvSpPr>
          <p:nvPr>
            <p:ph type="title"/>
          </p:nvPr>
        </p:nvSpPr>
        <p:spPr/>
        <p:txBody>
          <a:bodyPr/>
          <a:lstStyle/>
          <a:p>
            <a:r>
              <a:rPr lang="en-US" dirty="0"/>
              <a:t>Annual Plan </a:t>
            </a:r>
          </a:p>
        </p:txBody>
      </p:sp>
      <p:sp>
        <p:nvSpPr>
          <p:cNvPr id="3" name="Text Placeholder 2">
            <a:extLst>
              <a:ext uri="{FF2B5EF4-FFF2-40B4-BE49-F238E27FC236}">
                <a16:creationId xmlns:a16="http://schemas.microsoft.com/office/drawing/2014/main" id="{243A9161-7188-45BB-8AA5-161D3B223892}"/>
              </a:ext>
            </a:extLst>
          </p:cNvPr>
          <p:cNvSpPr>
            <a:spLocks noGrp="1"/>
          </p:cNvSpPr>
          <p:nvPr>
            <p:ph type="body" idx="1"/>
          </p:nvPr>
        </p:nvSpPr>
        <p:spPr/>
        <p:txBody>
          <a:bodyPr/>
          <a:lstStyle/>
          <a:p>
            <a:r>
              <a:rPr lang="en-US" dirty="0"/>
              <a:t>Review Annual Plan - handouts</a:t>
            </a:r>
          </a:p>
        </p:txBody>
      </p:sp>
    </p:spTree>
    <p:extLst>
      <p:ext uri="{BB962C8B-B14F-4D97-AF65-F5344CB8AC3E}">
        <p14:creationId xmlns:p14="http://schemas.microsoft.com/office/powerpoint/2010/main" val="1104866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5" name="Google Shape;145;p3"/>
          <p:cNvGrpSpPr/>
          <p:nvPr/>
        </p:nvGrpSpPr>
        <p:grpSpPr>
          <a:xfrm>
            <a:off x="9084375" y="5356674"/>
            <a:ext cx="2888230" cy="1214699"/>
            <a:chOff x="9084375" y="5356674"/>
            <a:chExt cx="2888230" cy="1214699"/>
          </a:xfrm>
        </p:grpSpPr>
        <p:pic>
          <p:nvPicPr>
            <p:cNvPr id="146" name="Google Shape;146;p3"/>
            <p:cNvPicPr preferRelativeResize="0"/>
            <p:nvPr/>
          </p:nvPicPr>
          <p:blipFill rotWithShape="1">
            <a:blip r:embed="rId3">
              <a:alphaModFix/>
            </a:blip>
            <a:srcRect/>
            <a:stretch/>
          </p:blipFill>
          <p:spPr>
            <a:xfrm>
              <a:off x="9240119" y="6020887"/>
              <a:ext cx="2576742" cy="550486"/>
            </a:xfrm>
            <a:prstGeom prst="rect">
              <a:avLst/>
            </a:prstGeom>
            <a:noFill/>
            <a:ln>
              <a:noFill/>
            </a:ln>
          </p:spPr>
        </p:pic>
        <p:pic>
          <p:nvPicPr>
            <p:cNvPr id="147" name="Google Shape;147;p3"/>
            <p:cNvPicPr preferRelativeResize="0"/>
            <p:nvPr/>
          </p:nvPicPr>
          <p:blipFill rotWithShape="1">
            <a:blip r:embed="rId4">
              <a:alphaModFix/>
            </a:blip>
            <a:srcRect/>
            <a:stretch/>
          </p:blipFill>
          <p:spPr>
            <a:xfrm>
              <a:off x="9084375" y="5356674"/>
              <a:ext cx="2888230" cy="464860"/>
            </a:xfrm>
            <a:prstGeom prst="rect">
              <a:avLst/>
            </a:prstGeom>
            <a:noFill/>
            <a:ln>
              <a:noFill/>
            </a:ln>
          </p:spPr>
        </p:pic>
      </p:grpSp>
      <p:sp>
        <p:nvSpPr>
          <p:cNvPr id="2" name="Title 1">
            <a:extLst>
              <a:ext uri="{FF2B5EF4-FFF2-40B4-BE49-F238E27FC236}">
                <a16:creationId xmlns:a16="http://schemas.microsoft.com/office/drawing/2014/main" id="{74D3345A-23E1-4629-B384-3DC45FF12857}"/>
              </a:ext>
            </a:extLst>
          </p:cNvPr>
          <p:cNvSpPr>
            <a:spLocks noGrp="1"/>
          </p:cNvSpPr>
          <p:nvPr>
            <p:ph type="title"/>
          </p:nvPr>
        </p:nvSpPr>
        <p:spPr/>
        <p:txBody>
          <a:bodyPr/>
          <a:lstStyle/>
          <a:p>
            <a:r>
              <a:rPr lang="en-US" dirty="0"/>
              <a:t>Evaluation and Development Plans</a:t>
            </a:r>
          </a:p>
        </p:txBody>
      </p:sp>
      <p:sp>
        <p:nvSpPr>
          <p:cNvPr id="3" name="Text Placeholder 2">
            <a:extLst>
              <a:ext uri="{FF2B5EF4-FFF2-40B4-BE49-F238E27FC236}">
                <a16:creationId xmlns:a16="http://schemas.microsoft.com/office/drawing/2014/main" id="{243A9161-7188-45BB-8AA5-161D3B223892}"/>
              </a:ext>
            </a:extLst>
          </p:cNvPr>
          <p:cNvSpPr>
            <a:spLocks noGrp="1"/>
          </p:cNvSpPr>
          <p:nvPr>
            <p:ph type="body" idx="1"/>
          </p:nvPr>
        </p:nvSpPr>
        <p:spPr/>
        <p:txBody>
          <a:bodyPr/>
          <a:lstStyle/>
          <a:p>
            <a:r>
              <a:rPr lang="en-US" dirty="0"/>
              <a:t>Property</a:t>
            </a:r>
          </a:p>
          <a:p>
            <a:r>
              <a:rPr lang="en-US" dirty="0" smtClean="0"/>
              <a:t>Communications</a:t>
            </a:r>
          </a:p>
          <a:p>
            <a:r>
              <a:rPr lang="en-US" dirty="0"/>
              <a:t>Fund </a:t>
            </a:r>
            <a:r>
              <a:rPr lang="en-US" dirty="0" smtClean="0"/>
              <a:t>Development</a:t>
            </a:r>
            <a:endParaRPr lang="en-US" dirty="0"/>
          </a:p>
        </p:txBody>
      </p:sp>
    </p:spTree>
    <p:extLst>
      <p:ext uri="{BB962C8B-B14F-4D97-AF65-F5344CB8AC3E}">
        <p14:creationId xmlns:p14="http://schemas.microsoft.com/office/powerpoint/2010/main" val="2936143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5" name="Google Shape;145;p3"/>
          <p:cNvGrpSpPr/>
          <p:nvPr/>
        </p:nvGrpSpPr>
        <p:grpSpPr>
          <a:xfrm>
            <a:off x="9084375" y="5356674"/>
            <a:ext cx="2888230" cy="1214699"/>
            <a:chOff x="9084375" y="5356674"/>
            <a:chExt cx="2888230" cy="1214699"/>
          </a:xfrm>
        </p:grpSpPr>
        <p:pic>
          <p:nvPicPr>
            <p:cNvPr id="146" name="Google Shape;146;p3"/>
            <p:cNvPicPr preferRelativeResize="0"/>
            <p:nvPr/>
          </p:nvPicPr>
          <p:blipFill rotWithShape="1">
            <a:blip r:embed="rId3">
              <a:alphaModFix/>
            </a:blip>
            <a:srcRect/>
            <a:stretch/>
          </p:blipFill>
          <p:spPr>
            <a:xfrm>
              <a:off x="9240119" y="6020887"/>
              <a:ext cx="2576742" cy="550486"/>
            </a:xfrm>
            <a:prstGeom prst="rect">
              <a:avLst/>
            </a:prstGeom>
            <a:noFill/>
            <a:ln>
              <a:noFill/>
            </a:ln>
          </p:spPr>
        </p:pic>
        <p:pic>
          <p:nvPicPr>
            <p:cNvPr id="147" name="Google Shape;147;p3"/>
            <p:cNvPicPr preferRelativeResize="0"/>
            <p:nvPr/>
          </p:nvPicPr>
          <p:blipFill rotWithShape="1">
            <a:blip r:embed="rId4">
              <a:alphaModFix/>
            </a:blip>
            <a:srcRect/>
            <a:stretch/>
          </p:blipFill>
          <p:spPr>
            <a:xfrm>
              <a:off x="9084375" y="5356674"/>
              <a:ext cx="2888230" cy="464860"/>
            </a:xfrm>
            <a:prstGeom prst="rect">
              <a:avLst/>
            </a:prstGeom>
            <a:noFill/>
            <a:ln>
              <a:noFill/>
            </a:ln>
          </p:spPr>
        </p:pic>
      </p:grpSp>
      <p:sp>
        <p:nvSpPr>
          <p:cNvPr id="2" name="Title 1">
            <a:extLst>
              <a:ext uri="{FF2B5EF4-FFF2-40B4-BE49-F238E27FC236}">
                <a16:creationId xmlns:a16="http://schemas.microsoft.com/office/drawing/2014/main" id="{74D3345A-23E1-4629-B384-3DC45FF12857}"/>
              </a:ext>
            </a:extLst>
          </p:cNvPr>
          <p:cNvSpPr>
            <a:spLocks noGrp="1"/>
          </p:cNvSpPr>
          <p:nvPr>
            <p:ph type="title"/>
          </p:nvPr>
        </p:nvSpPr>
        <p:spPr/>
        <p:txBody>
          <a:bodyPr/>
          <a:lstStyle/>
          <a:p>
            <a:r>
              <a:rPr lang="en-US" dirty="0" smtClean="0"/>
              <a:t>Key Performance Indicators (KPIs)</a:t>
            </a:r>
            <a:endParaRPr lang="en-US" dirty="0"/>
          </a:p>
        </p:txBody>
      </p:sp>
      <p:sp>
        <p:nvSpPr>
          <p:cNvPr id="3" name="Text Placeholder 2">
            <a:extLst>
              <a:ext uri="{FF2B5EF4-FFF2-40B4-BE49-F238E27FC236}">
                <a16:creationId xmlns:a16="http://schemas.microsoft.com/office/drawing/2014/main" id="{243A9161-7188-45BB-8AA5-161D3B223892}"/>
              </a:ext>
            </a:extLst>
          </p:cNvPr>
          <p:cNvSpPr>
            <a:spLocks noGrp="1"/>
          </p:cNvSpPr>
          <p:nvPr>
            <p:ph type="body" idx="1"/>
          </p:nvPr>
        </p:nvSpPr>
        <p:spPr/>
        <p:txBody>
          <a:bodyPr/>
          <a:lstStyle/>
          <a:p>
            <a:r>
              <a:rPr lang="en-US" dirty="0"/>
              <a:t>A </a:t>
            </a:r>
            <a:r>
              <a:rPr lang="en-US" b="1" dirty="0"/>
              <a:t>Key Performance Indicator</a:t>
            </a:r>
            <a:r>
              <a:rPr lang="en-US" dirty="0"/>
              <a:t> (</a:t>
            </a:r>
            <a:r>
              <a:rPr lang="en-US" b="1" dirty="0"/>
              <a:t>KPI</a:t>
            </a:r>
            <a:r>
              <a:rPr lang="en-US" dirty="0"/>
              <a:t>) is a measurable value that demonstrates how effectively </a:t>
            </a:r>
            <a:r>
              <a:rPr lang="en-US" dirty="0" smtClean="0"/>
              <a:t>an organization is </a:t>
            </a:r>
            <a:r>
              <a:rPr lang="en-US" dirty="0"/>
              <a:t>achieving </a:t>
            </a:r>
            <a:r>
              <a:rPr lang="en-US" dirty="0" smtClean="0"/>
              <a:t>key objectives</a:t>
            </a:r>
            <a:r>
              <a:rPr lang="en-US" dirty="0"/>
              <a:t>. Organizations use </a:t>
            </a:r>
            <a:r>
              <a:rPr lang="en-US" b="1" dirty="0" smtClean="0"/>
              <a:t>KPIs </a:t>
            </a:r>
            <a:r>
              <a:rPr lang="en-US" dirty="0" smtClean="0"/>
              <a:t>to </a:t>
            </a:r>
            <a:r>
              <a:rPr lang="en-US" dirty="0"/>
              <a:t>evaluate their success at reaching </a:t>
            </a:r>
            <a:r>
              <a:rPr lang="en-US" dirty="0" smtClean="0"/>
              <a:t>targets.</a:t>
            </a:r>
            <a:endParaRPr lang="en-US" dirty="0"/>
          </a:p>
          <a:p>
            <a:pPr marL="457200" lvl="1" indent="0">
              <a:buNone/>
            </a:pPr>
            <a:r>
              <a:rPr lang="en-US" dirty="0" smtClean="0"/>
              <a:t>EX: Community Impact hours, # of attendees per event, member participation &amp; satisfaction, etc.</a:t>
            </a:r>
          </a:p>
        </p:txBody>
      </p:sp>
      <p:pic>
        <p:nvPicPr>
          <p:cNvPr id="1032" name="Picture 8" descr="Image result for k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1052" y="4476854"/>
            <a:ext cx="2514600"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896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44"/>
        <p:cNvGrpSpPr/>
        <p:nvPr/>
      </p:nvGrpSpPr>
      <p:grpSpPr>
        <a:xfrm>
          <a:off x="0" y="0"/>
          <a:ext cx="0" cy="0"/>
          <a:chOff x="0" y="0"/>
          <a:chExt cx="0" cy="0"/>
        </a:xfrm>
      </p:grpSpPr>
      <p:grpSp>
        <p:nvGrpSpPr>
          <p:cNvPr id="145" name="Google Shape;145;p3"/>
          <p:cNvGrpSpPr/>
          <p:nvPr/>
        </p:nvGrpSpPr>
        <p:grpSpPr>
          <a:xfrm>
            <a:off x="9084375" y="5356674"/>
            <a:ext cx="2888230" cy="1214699"/>
            <a:chOff x="9084375" y="5356674"/>
            <a:chExt cx="2888230" cy="1214699"/>
          </a:xfrm>
        </p:grpSpPr>
        <p:pic>
          <p:nvPicPr>
            <p:cNvPr id="146" name="Google Shape;146;p3"/>
            <p:cNvPicPr preferRelativeResize="0"/>
            <p:nvPr/>
          </p:nvPicPr>
          <p:blipFill rotWithShape="1">
            <a:blip r:embed="rId3">
              <a:alphaModFix/>
            </a:blip>
            <a:srcRect/>
            <a:stretch/>
          </p:blipFill>
          <p:spPr>
            <a:xfrm>
              <a:off x="9240119" y="6020887"/>
              <a:ext cx="2576742" cy="550486"/>
            </a:xfrm>
            <a:prstGeom prst="rect">
              <a:avLst/>
            </a:prstGeom>
            <a:noFill/>
            <a:ln>
              <a:noFill/>
            </a:ln>
          </p:spPr>
        </p:pic>
        <p:pic>
          <p:nvPicPr>
            <p:cNvPr id="147" name="Google Shape;147;p3"/>
            <p:cNvPicPr preferRelativeResize="0"/>
            <p:nvPr/>
          </p:nvPicPr>
          <p:blipFill rotWithShape="1">
            <a:blip r:embed="rId4">
              <a:alphaModFix/>
            </a:blip>
            <a:srcRect/>
            <a:stretch/>
          </p:blipFill>
          <p:spPr>
            <a:xfrm>
              <a:off x="9084375" y="5356674"/>
              <a:ext cx="2888230" cy="464860"/>
            </a:xfrm>
            <a:prstGeom prst="rect">
              <a:avLst/>
            </a:prstGeom>
            <a:noFill/>
            <a:ln>
              <a:noFill/>
            </a:ln>
          </p:spPr>
        </p:pic>
      </p:grpSp>
      <p:sp>
        <p:nvSpPr>
          <p:cNvPr id="2" name="Title 1">
            <a:extLst>
              <a:ext uri="{FF2B5EF4-FFF2-40B4-BE49-F238E27FC236}">
                <a16:creationId xmlns:a16="http://schemas.microsoft.com/office/drawing/2014/main" id="{74D3345A-23E1-4629-B384-3DC45FF12857}"/>
              </a:ext>
            </a:extLst>
          </p:cNvPr>
          <p:cNvSpPr>
            <a:spLocks noGrp="1"/>
          </p:cNvSpPr>
          <p:nvPr>
            <p:ph type="title"/>
          </p:nvPr>
        </p:nvSpPr>
        <p:spPr/>
        <p:txBody>
          <a:bodyPr/>
          <a:lstStyle/>
          <a:p>
            <a:r>
              <a:rPr lang="en-US" dirty="0"/>
              <a:t>Evaluation and Development Plans</a:t>
            </a:r>
          </a:p>
        </p:txBody>
      </p:sp>
      <p:graphicFrame>
        <p:nvGraphicFramePr>
          <p:cNvPr id="9" name="Chart 8">
            <a:extLst>
              <a:ext uri="{FF2B5EF4-FFF2-40B4-BE49-F238E27FC236}">
                <a16:creationId xmlns:a16="http://schemas.microsoft.com/office/drawing/2014/main" id="{B6BF0C91-2C40-47C4-ADA1-C1F025B1384C}"/>
              </a:ext>
            </a:extLst>
          </p:cNvPr>
          <p:cNvGraphicFramePr>
            <a:graphicFrameLocks/>
          </p:cNvGraphicFramePr>
          <p:nvPr>
            <p:extLst/>
          </p:nvPr>
        </p:nvGraphicFramePr>
        <p:xfrm>
          <a:off x="1077685" y="1829091"/>
          <a:ext cx="7261329" cy="4553048"/>
        </p:xfrm>
        <a:graphic>
          <a:graphicData uri="http://schemas.openxmlformats.org/drawingml/2006/chart">
            <c:chart xmlns:c="http://schemas.openxmlformats.org/drawingml/2006/chart" xmlns:r="http://schemas.openxmlformats.org/officeDocument/2006/relationships" r:id="rId5"/>
          </a:graphicData>
        </a:graphic>
      </p:graphicFrame>
      <p:sp>
        <p:nvSpPr>
          <p:cNvPr id="10" name="Oval 9">
            <a:extLst>
              <a:ext uri="{FF2B5EF4-FFF2-40B4-BE49-F238E27FC236}">
                <a16:creationId xmlns:a16="http://schemas.microsoft.com/office/drawing/2014/main" id="{E44BF411-434E-4564-B25E-8603B1D0A19A}"/>
              </a:ext>
            </a:extLst>
          </p:cNvPr>
          <p:cNvSpPr/>
          <p:nvPr/>
        </p:nvSpPr>
        <p:spPr>
          <a:xfrm>
            <a:off x="9162661" y="1829091"/>
            <a:ext cx="2654200" cy="2826885"/>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 TOTAL VOLUNTEER HOURS OFFERED ARE IN THE JLT’S ISSUE AREA</a:t>
            </a:r>
          </a:p>
        </p:txBody>
      </p:sp>
    </p:spTree>
    <p:extLst>
      <p:ext uri="{BB962C8B-B14F-4D97-AF65-F5344CB8AC3E}">
        <p14:creationId xmlns:p14="http://schemas.microsoft.com/office/powerpoint/2010/main" val="141465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644</Words>
  <Application>Microsoft Office PowerPoint</Application>
  <PresentationFormat>Widescreen</PresentationFormat>
  <Paragraphs>163</Paragraphs>
  <Slides>31</Slides>
  <Notes>10</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Average</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Annual Plan </vt:lpstr>
      <vt:lpstr>Evaluation and Development Plans</vt:lpstr>
      <vt:lpstr>Key Performance Indicators (KPIs)</vt:lpstr>
      <vt:lpstr>Evaluation and Development Plans</vt:lpstr>
      <vt:lpstr>Member Training and Development</vt:lpstr>
      <vt:lpstr>Annual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IMPACT COUNCIL</vt:lpstr>
      <vt:lpstr>Our current Community Impact Issue Area:</vt:lpstr>
      <vt:lpstr>Community Impact Council Committees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Wasco</dc:creator>
  <cp:lastModifiedBy>Mills, Augustina</cp:lastModifiedBy>
  <cp:revision>37</cp:revision>
  <dcterms:created xsi:type="dcterms:W3CDTF">2019-05-08T21:24:33Z</dcterms:created>
  <dcterms:modified xsi:type="dcterms:W3CDTF">2019-08-13T22:34:43Z</dcterms:modified>
</cp:coreProperties>
</file>