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58" r:id="rId6"/>
    <p:sldId id="288" r:id="rId7"/>
    <p:sldId id="287" r:id="rId8"/>
    <p:sldId id="264" r:id="rId9"/>
    <p:sldId id="263" r:id="rId10"/>
    <p:sldId id="277" r:id="rId11"/>
    <p:sldId id="265" r:id="rId12"/>
    <p:sldId id="267" r:id="rId13"/>
    <p:sldId id="270" r:id="rId14"/>
    <p:sldId id="268" r:id="rId15"/>
    <p:sldId id="271" r:id="rId16"/>
    <p:sldId id="272" r:id="rId17"/>
    <p:sldId id="280" r:id="rId18"/>
    <p:sldId id="259" r:id="rId19"/>
    <p:sldId id="278" r:id="rId20"/>
    <p:sldId id="279" r:id="rId21"/>
    <p:sldId id="289" r:id="rId22"/>
    <p:sldId id="260" r:id="rId23"/>
    <p:sldId id="261" r:id="rId24"/>
    <p:sldId id="290" r:id="rId25"/>
    <p:sldId id="283" r:id="rId26"/>
    <p:sldId id="28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1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0ED4-006A-4D99-BB9E-638BA2F931C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3FBE-BD70-45BF-867F-F6B973E94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e/e6/Light_has_gone_ou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c/cb/Theodore_Roosevelt_and_family,_190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0/0b/TR_Assissination_Bullet_Damag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en/f/fb/ROLES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d/d3/TaftOfficial_Portrai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//upload.wikimedia.org/wikipedia/commons/9/90/1925_U.S._Supreme_Court_Justices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woodrow+wilson+political+cartoon+moral+diplomacy&amp;source=images&amp;cd=&amp;cad=rja&amp;uact=8&amp;ved=0CAcQjRw&amp;url=http://en.wikipedia.org/wiki/United_States_involvement_in_the_Mexican_Revolution&amp;ei=LHX_VOz8BczVoAS6roL4BQ&amp;psig=AFQjCNF6mFwwJNiGl5sYfrD26cCC5oDoRA&amp;ust=142611417202624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" y="57150"/>
            <a:ext cx="9067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287655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 Foreign Policies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1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you know the ‘teddy bear’ is named after TR?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504950"/>
            <a:ext cx="2895600" cy="3394472"/>
          </a:xfrm>
        </p:spPr>
        <p:txBody>
          <a:bodyPr/>
          <a:lstStyle/>
          <a:p>
            <a:r>
              <a:rPr lang="en-US" dirty="0" smtClean="0"/>
              <a:t>Washington Post cartoon - 1902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0150"/>
            <a:ext cx="396300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Theodore Roosevelt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42950"/>
            <a:ext cx="4800600" cy="4400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Presidential firsts: ride in an automobile, fly in an airplane, dive in a submarine, &amp; travel outside the US while in office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Assassination attempt in 1912: “I don’t know whether you fully understand that I have been shot, but it takes more than that to kill a Bull Moose”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Loved to travel: At 60 yrs. old, TR traveled to S. America. He contracted malaria and died from heart failure a few years later.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14" y="1504950"/>
            <a:ext cx="420691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Light has gone 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File:Theodore Roosevelt and family, 190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11375"/>
            <a:ext cx="4191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TR Assissination Bullet Da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2862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0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ROLES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Roosevelt’s Big Stick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8839200" cy="4343400"/>
          </a:xfrm>
        </p:spPr>
        <p:txBody>
          <a:bodyPr>
            <a:normAutofit/>
          </a:bodyPr>
          <a:lstStyle/>
          <a:p>
            <a:pPr marL="547688" indent="-411163" eaLnBrk="1" hangingPunct="1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 smtClean="0"/>
              <a:t>“Speak softly and carry a big stick; you will go far”</a:t>
            </a:r>
          </a:p>
          <a:p>
            <a:pPr marL="547688" indent="-411163" eaLnBrk="1" hangingPunct="1"/>
            <a:r>
              <a:rPr lang="en-US" altLang="en-US" sz="2400" dirty="0" smtClean="0"/>
              <a:t>Central point: The U.S. government would intervene to prevent invasion from other powers.</a:t>
            </a:r>
          </a:p>
          <a:p>
            <a:pPr marL="547688" indent="-411163" eaLnBrk="1" hangingPunct="1"/>
            <a:r>
              <a:rPr lang="en-US" altLang="en-US" sz="2400" dirty="0" smtClean="0"/>
              <a:t>Caused a lot of U.S. interventions in Latin America during the 20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century </a:t>
            </a:r>
            <a:r>
              <a:rPr lang="en-US" altLang="en-US" sz="2400" i="1" dirty="0" smtClean="0"/>
              <a:t>(Review </a:t>
            </a:r>
            <a:r>
              <a:rPr lang="en-US" altLang="en-US" sz="2400" i="1" dirty="0" smtClean="0">
                <a:sym typeface="Wingdings" panose="05000000000000000000" pitchFamily="2" charset="2"/>
              </a:rPr>
              <a:t> how was it used???)</a:t>
            </a:r>
            <a:endParaRPr lang="en-US" altLang="en-US" sz="2400" dirty="0" smtClean="0"/>
          </a:p>
          <a:p>
            <a:pPr marL="547688" indent="-411163" eaLnBrk="1" hangingPunct="1"/>
            <a:r>
              <a:rPr lang="en-US" altLang="en-US" sz="2400" dirty="0" smtClean="0"/>
              <a:t>To keep an open door trading policy with China he mediated a peace agreement between China, Russia and Japan, which ended the Russo-Japanese War. This won him a Nobel Peace Prize. </a:t>
            </a:r>
          </a:p>
          <a:p>
            <a:pPr marL="547688" indent="-411163" eaLnBrk="1" hangingPunct="1"/>
            <a:r>
              <a:rPr lang="en-US" altLang="en-US" sz="2400" dirty="0" smtClean="0"/>
              <a:t>Other Roosevelt foreign policies:</a:t>
            </a:r>
          </a:p>
          <a:p>
            <a:pPr marL="947738" lvl="1" indent="-411163"/>
            <a:r>
              <a:rPr lang="en-US" altLang="en-US" sz="1800" dirty="0" smtClean="0"/>
              <a:t>Roosevelt Corollary</a:t>
            </a:r>
          </a:p>
          <a:p>
            <a:pPr marL="947738" lvl="1" indent="-411163"/>
            <a:r>
              <a:rPr lang="en-US" altLang="en-US" sz="1800" dirty="0" smtClean="0"/>
              <a:t>Extraterritoriality </a:t>
            </a:r>
          </a:p>
        </p:txBody>
      </p:sp>
    </p:spTree>
    <p:extLst>
      <p:ext uri="{BB962C8B-B14F-4D97-AF65-F5344CB8AC3E}">
        <p14:creationId xmlns:p14="http://schemas.microsoft.com/office/powerpoint/2010/main" val="11387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%2BBig%2BStick%2BPolitical%2B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86106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Discuss!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Strengths vs. Weaknesses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38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William Howard </a:t>
            </a:r>
            <a:r>
              <a:rPr lang="en-US" altLang="en-US" dirty="0" smtClean="0">
                <a:solidFill>
                  <a:schemeClr val="tx1"/>
                </a:solidFill>
              </a:rPr>
              <a:t>Taft FUN FACTS!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742950"/>
            <a:ext cx="4343400" cy="44005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 smtClean="0"/>
              <a:t>1909-1913</a:t>
            </a:r>
          </a:p>
          <a:p>
            <a:pPr eaLnBrk="1" hangingPunct="1"/>
            <a:r>
              <a:rPr lang="en-US" altLang="en-US" sz="2400" dirty="0" smtClean="0"/>
              <a:t>Nickname: “Big Bill”</a:t>
            </a:r>
          </a:p>
          <a:p>
            <a:pPr eaLnBrk="1" hangingPunct="1"/>
            <a:r>
              <a:rPr lang="en-US" altLang="en-US" sz="2400" dirty="0" smtClean="0"/>
              <a:t>Appointed by McKinley as Governor of Philippines </a:t>
            </a:r>
          </a:p>
          <a:p>
            <a:pPr eaLnBrk="1" hangingPunct="1"/>
            <a:r>
              <a:rPr lang="en-US" altLang="en-US" sz="2400" dirty="0" smtClean="0"/>
              <a:t>Personality</a:t>
            </a:r>
            <a:r>
              <a:rPr lang="en-US" altLang="en-US" sz="2400" dirty="0" smtClean="0"/>
              <a:t>: lethargic, unsure of </a:t>
            </a:r>
            <a:r>
              <a:rPr lang="en-US" altLang="en-US" sz="2400" dirty="0" smtClean="0"/>
              <a:t>himself, disliked speaking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Weighed 325 Pounds</a:t>
            </a:r>
          </a:p>
          <a:p>
            <a:pPr eaLnBrk="1" hangingPunct="1"/>
            <a:r>
              <a:rPr lang="en-US" altLang="en-US" sz="2400" dirty="0" smtClean="0"/>
              <a:t>Big Bill: Split his pants wile visiting the czar of Russia, couldn’t tie his own shoes, got stuck in the White House bathtub several times.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14340" name="Picture 4" descr="William_Howard_Taft_telephones_19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685800"/>
            <a:ext cx="45862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Taft’s Foreign Policy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04850"/>
            <a:ext cx="5118286" cy="44005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dirty="0" smtClean="0"/>
              <a:t>Dollar Diplomacy</a:t>
            </a:r>
            <a:r>
              <a:rPr lang="en-US" altLang="en-US" dirty="0" smtClean="0"/>
              <a:t>: manage the affairs of “backwards” countries to ensure their debts were paid to European countries</a:t>
            </a:r>
          </a:p>
          <a:p>
            <a:pPr eaLnBrk="1" hangingPunct="1"/>
            <a:r>
              <a:rPr lang="en-US" altLang="en-US" dirty="0" smtClean="0"/>
              <a:t>Included loans from US banks, financial managers sent by US, training on efficient tax collection and help regulating their budget</a:t>
            </a:r>
          </a:p>
          <a:p>
            <a:r>
              <a:rPr lang="en-US" altLang="en-US" dirty="0" smtClean="0"/>
              <a:t>Extended US business interests in Latin </a:t>
            </a:r>
            <a:r>
              <a:rPr lang="en-US" altLang="en-US" dirty="0" smtClean="0"/>
              <a:t>America </a:t>
            </a:r>
            <a:r>
              <a:rPr lang="en-US" altLang="en-US" i="1" dirty="0"/>
              <a:t>(Review </a:t>
            </a:r>
            <a:r>
              <a:rPr lang="en-US" altLang="en-US" i="1" dirty="0">
                <a:sym typeface="Wingdings" panose="05000000000000000000" pitchFamily="2" charset="2"/>
              </a:rPr>
              <a:t> how was it used???)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43" y="2905125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19150"/>
            <a:ext cx="259822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Spanish-American War on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52550"/>
            <a:ext cx="3429000" cy="37909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Following the Spanish-American War, the U.S. became more involved in the Caribbean and Latin America.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9675"/>
            <a:ext cx="5181244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TaftOfficial 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6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File:1925 U.S. Supreme Court Justic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314450"/>
            <a:ext cx="4743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Discuss!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Strengths vs. Weaknesses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47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00600" cy="1276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Woodrow </a:t>
            </a:r>
            <a:r>
              <a:rPr lang="en-US" altLang="en-US" dirty="0" smtClean="0">
                <a:solidFill>
                  <a:schemeClr val="tx1"/>
                </a:solidFill>
              </a:rPr>
              <a:t>Wilson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/>
              <a:t>FUN FACTS!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09550"/>
            <a:ext cx="41910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Nickname: “The School Master” because he was the best-educated President.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Despite his cold exterior, Wilson wrote 1,000’s of sexy love letters to his wife, and frequently visited a woman in Bermuda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In 1919 Wilson suffered a stroke, his wife Edith </a:t>
            </a:r>
            <a:r>
              <a:rPr lang="en-US" altLang="en-US" sz="2400" dirty="0" smtClean="0"/>
              <a:t>his replacement during </a:t>
            </a:r>
            <a:r>
              <a:rPr lang="en-US" altLang="en-US" sz="2400" dirty="0" smtClean="0"/>
              <a:t>his recovery (first female president?)</a:t>
            </a:r>
          </a:p>
        </p:txBody>
      </p:sp>
      <p:pic>
        <p:nvPicPr>
          <p:cNvPr id="18436" name="Picture 4" descr="woodrow-wilson-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958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3350"/>
            <a:ext cx="44958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Wilson’s Foreign Policy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3949"/>
            <a:ext cx="4657128" cy="394335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 smtClean="0"/>
              <a:t>Moral Diplomacy</a:t>
            </a:r>
            <a:r>
              <a:rPr lang="en-US" altLang="en-US" sz="2400" dirty="0" smtClean="0"/>
              <a:t>: support is given only to countries to encourage and develop human rights</a:t>
            </a:r>
          </a:p>
          <a:p>
            <a:pPr eaLnBrk="1" hangingPunct="1"/>
            <a:r>
              <a:rPr lang="en-US" altLang="en-US" sz="2400" dirty="0" smtClean="0"/>
              <a:t>This promotes the growth of the nation's democratic/Christian ideals</a:t>
            </a:r>
          </a:p>
          <a:p>
            <a:pPr eaLnBrk="1" hangingPunct="1"/>
            <a:r>
              <a:rPr lang="en-US" altLang="en-US" sz="2400" dirty="0" smtClean="0"/>
              <a:t>Wilson hoped to increase the number of democratic nations, particularly in Latin </a:t>
            </a:r>
            <a:r>
              <a:rPr lang="en-US" altLang="en-US" sz="2400" dirty="0" smtClean="0"/>
              <a:t>America</a:t>
            </a:r>
          </a:p>
          <a:p>
            <a:r>
              <a:rPr lang="en-US" altLang="en-US" sz="2400" i="1" dirty="0"/>
              <a:t>(Review </a:t>
            </a:r>
            <a:r>
              <a:rPr lang="en-US" altLang="en-US" sz="2400" i="1" dirty="0">
                <a:sym typeface="Wingdings" panose="05000000000000000000" pitchFamily="2" charset="2"/>
              </a:rPr>
              <a:t> how was it used</a:t>
            </a:r>
            <a:r>
              <a:rPr lang="en-US" altLang="en-US" sz="2400" i="1" dirty="0" smtClean="0">
                <a:sym typeface="Wingdings" panose="05000000000000000000" pitchFamily="2" charset="2"/>
              </a:rPr>
              <a:t>???)</a:t>
            </a:r>
            <a:endParaRPr lang="en-US" altLang="en-US" sz="2400" dirty="0"/>
          </a:p>
        </p:txBody>
      </p:sp>
      <p:pic>
        <p:nvPicPr>
          <p:cNvPr id="21508" name="Picture 7" descr="http://upload.wikimedia.org/wikipedia/commons/e/e4/Free_from_Span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28" y="1"/>
            <a:ext cx="43344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Discuss!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Strengths vs. Weaknesses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33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 and differences between the three Progressive foreign policies. </a:t>
            </a:r>
          </a:p>
          <a:p>
            <a:r>
              <a:rPr lang="en-US" dirty="0" smtClean="0"/>
              <a:t>Which </a:t>
            </a:r>
            <a:r>
              <a:rPr lang="en-US" dirty="0"/>
              <a:t>one of the foreign policies do you think would be most effective in ridding Latin America of foreign influence? Least?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Foreign Policy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21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Progressive Foreign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4724400" cy="44005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period following the Spanish American War (1900) until World War I (1918) is often referred to as </a:t>
            </a:r>
            <a:r>
              <a:rPr lang="en-US" b="1" dirty="0" smtClean="0"/>
              <a:t>The Progressive Era. </a:t>
            </a:r>
            <a:endParaRPr lang="en-US" dirty="0" smtClean="0"/>
          </a:p>
          <a:p>
            <a:r>
              <a:rPr lang="en-US" b="1" dirty="0" smtClean="0"/>
              <a:t>Progressivism</a:t>
            </a:r>
            <a:r>
              <a:rPr lang="en-US" dirty="0" smtClean="0"/>
              <a:t>: Effort to reform the U.S. and preserve its democratic values.</a:t>
            </a:r>
          </a:p>
          <a:p>
            <a:r>
              <a:rPr lang="en-US" dirty="0" smtClean="0"/>
              <a:t>Confronted the problems caused by industrialization and urbanization.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17831"/>
            <a:ext cx="3816350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21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Progressive Foreign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86800" cy="44005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Progressive Era was also characterized by a desire to extend those same democratic values into countries within the U.S. “sphere of influence.”</a:t>
            </a:r>
          </a:p>
          <a:p>
            <a:r>
              <a:rPr lang="en-US" dirty="0" smtClean="0"/>
              <a:t>This idea of decreasing European influence while increasing U.S. involvement in political/economic affairs will lead to three different foreign policies during the era:</a:t>
            </a:r>
          </a:p>
          <a:p>
            <a:pPr lvl="1"/>
            <a:r>
              <a:rPr lang="en-US" dirty="0" smtClean="0"/>
              <a:t>Big Stick Diplomacy (Roosevelt)</a:t>
            </a:r>
          </a:p>
          <a:p>
            <a:pPr lvl="1"/>
            <a:r>
              <a:rPr lang="en-US" dirty="0" smtClean="0"/>
              <a:t>Dollar Diplomacy (Taft)</a:t>
            </a:r>
          </a:p>
          <a:p>
            <a:pPr lvl="1"/>
            <a:r>
              <a:rPr lang="en-US" dirty="0" smtClean="0"/>
              <a:t>Moral Diplomacy (Wilson)</a:t>
            </a:r>
          </a:p>
          <a:p>
            <a:r>
              <a:rPr lang="en-US" dirty="0" smtClean="0"/>
              <a:t>To learn more about the goals and implementation of these policies, read pgs. 133-142 &amp; complete the </a:t>
            </a:r>
            <a:r>
              <a:rPr lang="en-US" dirty="0" err="1" smtClean="0"/>
              <a:t>wkst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Progressive Presidents</a:t>
            </a:r>
            <a:r>
              <a:rPr lang="en-US" altLang="en-US" smtClean="0">
                <a:solidFill>
                  <a:schemeClr val="tx1"/>
                </a:solidFill>
              </a:rPr>
              <a:t/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Roosevelt, Taft &amp; Wilson</a:t>
            </a:r>
          </a:p>
        </p:txBody>
      </p:sp>
      <p:pic>
        <p:nvPicPr>
          <p:cNvPr id="12291" name="Picture 3" descr="Teddy%20Roosev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00150"/>
            <a:ext cx="4419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William_Howard_T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885950"/>
            <a:ext cx="33559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jb_reform_wilson_1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0" y="3543300"/>
            <a:ext cx="213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TR: 1901-1908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213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Wilson: 1912-1921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010400" y="1485900"/>
            <a:ext cx="213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Taft: 1908-1912</a:t>
            </a:r>
          </a:p>
        </p:txBody>
      </p:sp>
    </p:spTree>
    <p:extLst>
      <p:ext uri="{BB962C8B-B14F-4D97-AF65-F5344CB8AC3E}">
        <p14:creationId xmlns:p14="http://schemas.microsoft.com/office/powerpoint/2010/main" val="29024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6750"/>
          </a:xfrm>
        </p:spPr>
        <p:txBody>
          <a:bodyPr>
            <a:noAutofit/>
          </a:bodyPr>
          <a:lstStyle/>
          <a:p>
            <a:r>
              <a:rPr lang="en-US" altLang="en-US" u="sng" dirty="0" smtClean="0"/>
              <a:t>BELLWORK: </a:t>
            </a:r>
            <a:r>
              <a:rPr lang="en-US" altLang="en-US" u="sng" dirty="0" smtClean="0"/>
              <a:t>9/30</a:t>
            </a:r>
            <a:endParaRPr lang="en-US" altLang="en-US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4343400" cy="4343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Which expansionist philosophies influenced the foreign policies of the period?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THINKER: How are the foreign </a:t>
            </a:r>
            <a:r>
              <a:rPr lang="en-US" dirty="0"/>
              <a:t>policies of TR, Taft, and Wilson similar</a:t>
            </a:r>
            <a:r>
              <a:rPr lang="en-US" dirty="0" smtClean="0"/>
              <a:t>? Different?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953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Progressive Presidents</a:t>
            </a:r>
            <a:r>
              <a:rPr lang="en-US" altLang="en-US" smtClean="0">
                <a:solidFill>
                  <a:schemeClr val="tx1"/>
                </a:solidFill>
              </a:rPr>
              <a:t/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Roosevelt, Taft &amp; Wilson</a:t>
            </a:r>
          </a:p>
        </p:txBody>
      </p:sp>
      <p:pic>
        <p:nvPicPr>
          <p:cNvPr id="12291" name="Picture 3" descr="Teddy%20Roosev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00150"/>
            <a:ext cx="4419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William_Howard_T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885950"/>
            <a:ext cx="33559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jb_reform_wilson_1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33800" y="3543300"/>
            <a:ext cx="213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TR: 1901-1908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213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Wilson: 1912-1921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010400" y="1485900"/>
            <a:ext cx="213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Taft: 1908-1912</a:t>
            </a:r>
          </a:p>
        </p:txBody>
      </p:sp>
    </p:spTree>
    <p:extLst>
      <p:ext uri="{BB962C8B-B14F-4D97-AF65-F5344CB8AC3E}">
        <p14:creationId xmlns:p14="http://schemas.microsoft.com/office/powerpoint/2010/main" val="7778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Theodore Roosevelt FUN FACTS!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635" y="514350"/>
            <a:ext cx="8915400" cy="45529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Nickname: “TR”, “Teddy”, “The Bull Moose”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Personality: Extremely energetic, great speaker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While boxing in the White House with heavyweight John Sullivan, Roosevelt received a blow to his face that left him blind in his left eye. (kept secret for several years)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Mad House: Roosevelt had 6 children, horses, dogs, snakes, cats, a badger, &amp; guinea pigs running around the White House.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 </a:t>
            </a:r>
            <a:r>
              <a:rPr lang="en-US" altLang="en-US" sz="2800" dirty="0"/>
              <a:t>typical TR breakfast included giant mugs of coffee, a package of bacon and 12 eggs!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81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Roosevelt – A Man of many trades</a:t>
            </a:r>
          </a:p>
        </p:txBody>
      </p:sp>
      <p:pic>
        <p:nvPicPr>
          <p:cNvPr id="13315" name="Picture 5" descr="TeddyRoosev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2924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TeddyRoosev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786063"/>
            <a:ext cx="25050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00350"/>
            <a:ext cx="2524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220px-Theodore_Roosevelt_and_family,_19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8650"/>
            <a:ext cx="27432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5" descr="theodore-roosevelt-eleph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5013"/>
            <a:ext cx="36576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3352800" y="457200"/>
            <a:ext cx="2667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Hunter &amp; environmentalist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Cowboy &amp; NY socialite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Loved individualism in business &amp; fought to stop monopolies</a:t>
            </a:r>
          </a:p>
        </p:txBody>
      </p:sp>
    </p:spTree>
    <p:extLst>
      <p:ext uri="{BB962C8B-B14F-4D97-AF65-F5344CB8AC3E}">
        <p14:creationId xmlns:p14="http://schemas.microsoft.com/office/powerpoint/2010/main" val="16456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853</Words>
  <Application>Microsoft Office PowerPoint</Application>
  <PresentationFormat>On-screen Show (16:9)</PresentationFormat>
  <Paragraphs>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Effects of the Spanish-American War on Latin America</vt:lpstr>
      <vt:lpstr>Introduction to Progressive Foreign Policy </vt:lpstr>
      <vt:lpstr>Introduction to Progressive Foreign Policy </vt:lpstr>
      <vt:lpstr>Progressive Presidents Roosevelt, Taft &amp; Wilson</vt:lpstr>
      <vt:lpstr>BELLWORK: 9/30</vt:lpstr>
      <vt:lpstr>Progressive Presidents Roosevelt, Taft &amp; Wilson</vt:lpstr>
      <vt:lpstr>Theodore Roosevelt FUN FACTS!</vt:lpstr>
      <vt:lpstr>Roosevelt – A Man of many trades</vt:lpstr>
      <vt:lpstr>Did you know the ‘teddy bear’ is named after TR?</vt:lpstr>
      <vt:lpstr>Theodore Roosevelt</vt:lpstr>
      <vt:lpstr>PowerPoint Presentation</vt:lpstr>
      <vt:lpstr>PowerPoint Presentation</vt:lpstr>
      <vt:lpstr>PowerPoint Presentation</vt:lpstr>
      <vt:lpstr>Roosevelt’s Big Stick Diplomacy</vt:lpstr>
      <vt:lpstr>PowerPoint Presentation</vt:lpstr>
      <vt:lpstr>Discuss!</vt:lpstr>
      <vt:lpstr>William Howard Taft FUN FACTS!</vt:lpstr>
      <vt:lpstr>Taft’s Foreign Policy</vt:lpstr>
      <vt:lpstr>PowerPoint Presentation</vt:lpstr>
      <vt:lpstr>Discuss!</vt:lpstr>
      <vt:lpstr>Woodrow Wilson FUN FACTS!</vt:lpstr>
      <vt:lpstr>Wilson’s Foreign Policy</vt:lpstr>
      <vt:lpstr>Discuss!</vt:lpstr>
      <vt:lpstr>Review!</vt:lpstr>
      <vt:lpstr>Progressive Foreign Policy Project</vt:lpstr>
    </vt:vector>
  </TitlesOfParts>
  <Company>Amphitheater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Foreign Policies</dc:title>
  <dc:creator>Administrator</dc:creator>
  <cp:lastModifiedBy>Bruggeman, Elizabeth</cp:lastModifiedBy>
  <cp:revision>27</cp:revision>
  <dcterms:created xsi:type="dcterms:W3CDTF">2016-09-26T19:20:47Z</dcterms:created>
  <dcterms:modified xsi:type="dcterms:W3CDTF">2019-09-30T22:26:09Z</dcterms:modified>
</cp:coreProperties>
</file>