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57" r:id="rId3"/>
    <p:sldId id="258" r:id="rId4"/>
    <p:sldId id="259" r:id="rId5"/>
    <p:sldId id="33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24" r:id="rId27"/>
    <p:sldId id="282" r:id="rId28"/>
    <p:sldId id="327" r:id="rId29"/>
    <p:sldId id="284" r:id="rId30"/>
    <p:sldId id="285" r:id="rId31"/>
    <p:sldId id="286" r:id="rId32"/>
    <p:sldId id="287" r:id="rId33"/>
    <p:sldId id="288" r:id="rId34"/>
    <p:sldId id="289" r:id="rId35"/>
    <p:sldId id="290" r:id="rId36"/>
    <p:sldId id="292" r:id="rId37"/>
    <p:sldId id="329" r:id="rId38"/>
    <p:sldId id="325" r:id="rId39"/>
    <p:sldId id="326" r:id="rId40"/>
    <p:sldId id="333" r:id="rId41"/>
    <p:sldId id="334" r:id="rId42"/>
    <p:sldId id="335" r:id="rId43"/>
    <p:sldId id="336" r:id="rId44"/>
    <p:sldId id="291" r:id="rId45"/>
    <p:sldId id="331" r:id="rId46"/>
    <p:sldId id="332" r:id="rId47"/>
    <p:sldId id="315"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E934D1-5A4E-4C1B-9866-C45F2D374E47}"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254614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934D1-5A4E-4C1B-9866-C45F2D374E47}"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419551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934D1-5A4E-4C1B-9866-C45F2D374E47}"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399240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934D1-5A4E-4C1B-9866-C45F2D374E47}"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74631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934D1-5A4E-4C1B-9866-C45F2D374E47}"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390924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E934D1-5A4E-4C1B-9866-C45F2D374E47}"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126292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E934D1-5A4E-4C1B-9866-C45F2D374E47}"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383786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E934D1-5A4E-4C1B-9866-C45F2D374E47}"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244666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934D1-5A4E-4C1B-9866-C45F2D374E47}"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47986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934D1-5A4E-4C1B-9866-C45F2D374E47}"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109051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934D1-5A4E-4C1B-9866-C45F2D374E47}"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A0439-F8B1-405B-A717-55E8156B5C43}" type="slidenum">
              <a:rPr lang="en-US" smtClean="0"/>
              <a:t>‹#›</a:t>
            </a:fld>
            <a:endParaRPr lang="en-US"/>
          </a:p>
        </p:txBody>
      </p:sp>
    </p:spTree>
    <p:extLst>
      <p:ext uri="{BB962C8B-B14F-4D97-AF65-F5344CB8AC3E}">
        <p14:creationId xmlns:p14="http://schemas.microsoft.com/office/powerpoint/2010/main" val="79706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AE934D1-5A4E-4C1B-9866-C45F2D374E47}" type="datetimeFigureOut">
              <a:rPr lang="en-US" smtClean="0"/>
              <a:t>5/7/2019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DA0439-F8B1-405B-A717-55E8156B5C43}" type="slidenum">
              <a:rPr lang="en-US" smtClean="0"/>
              <a:t>‹#›</a:t>
            </a:fld>
            <a:endParaRPr lang="en-US"/>
          </a:p>
        </p:txBody>
      </p:sp>
    </p:spTree>
    <p:extLst>
      <p:ext uri="{BB962C8B-B14F-4D97-AF65-F5344CB8AC3E}">
        <p14:creationId xmlns:p14="http://schemas.microsoft.com/office/powerpoint/2010/main" val="3702288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d/d9/Prince_of_Wales_and_Repulse.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c/c1/POWs_Burma_Thai_RR.jpg"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upload.wikimedia.org/wikipedia/commons/1/1a/LeonardGSiffleet.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upload.wikimedia.org/wikipedia/commons/5/52/Second_world_war_asia_1937-1942_map_en6.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0ahUKEwipqMfZguPTAhWLqVQKHWMNAbAQjRwIBw&amp;url=https://www.thinglink.com/scene/867562039487234049&amp;psig=AFQjCNFWHgZQcGWPpOd_u_1RftxrLeMcGw&amp;ust=149442646743985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7/7f/Uss_lexington_cv2_coral.jp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commons/a/a8/Marines_rest_in_the_field_on_Guadalcanal.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upload.wikimedia.org/wikipedia/commons/0/0e/Douglas_MacArthur_lands_Leyte1.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WW2_Iwo_Jima_flag_raising.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upload.wikimedia.org/wikipedia/commons/1/15/Chinese_troops_on_Stuart_tanks_Ledo_road.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commons/b/b6/USS_Bunker_Hill_hit_by_two_Kamikazes.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upload.wikimedia.org/wikipedia/commons/8/8d/Trinity_shot_color.jp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NF4LQaWJRD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a/a4/US_landings.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upload.wikimedia.org/wikipedia/commons/0/06/AtomicEffects-p7a.jpg" TargetMode="Externa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hyperlink" Target="http://upload.wikimedia.org/wikipedia/commons/7/70/AtomicEffects-p7b.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upload.wikimedia.org/wikipedia/commons/4/4e/Nagasaki_1945_-_Before_and_after_(adjusted).jp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upload.wikimedia.org/wikipedia/commons/1/11/Tojo_suicide.jpg" TargetMode="Externa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hyperlink" Target="http://en.wikipedia.org/wiki/File:Tojo_at_IMTFE.gi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8/8d/Pacific_Area_-_The_Imperial_Powers_1939_-_Map.sv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pqMfZguPTAhWLqVQKHWMNAbAQjRwIBw&amp;url=https://www.thinglink.com/scene/867562039487234049&amp;psig=AFQjCNFWHgZQcGWPpOd_u_1RftxrLeMcGw&amp;ust=1494426467439856" TargetMode="External"/><Relationship Id="rId2" Type="http://schemas.openxmlformats.org/officeDocument/2006/relationships/hyperlink" Target="https://www.youtube.com/watch?v=sKXVTZo6gIg"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v3Lbv0K8gCs" TargetMode="External"/><Relationship Id="rId2" Type="http://schemas.openxmlformats.org/officeDocument/2006/relationships/hyperlink" Target="https://www.youtube.com/watch?v=5Y0gdFisD9k"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0ahUKEwjY6Orj_OLTAhWm0FQKHXwtDfQQjRwIBw&amp;url=https://www.pinterest.com/michaejlt/aircraft-carrier/&amp;psig=AFQjCNHwa7DV6-orwbxgcI-8dHqAwF193Q&amp;ust=1494424863375953"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3/37/Japanese_battleships_Yamashiro,_Fuso_and_Haruna.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a/a2/Darwin_42.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Discussion</a:t>
            </a:r>
            <a:endParaRPr lang="en-US" dirty="0"/>
          </a:p>
        </p:txBody>
      </p:sp>
      <p:sp>
        <p:nvSpPr>
          <p:cNvPr id="3" name="Content Placeholder 2"/>
          <p:cNvSpPr>
            <a:spLocks noGrp="1"/>
          </p:cNvSpPr>
          <p:nvPr>
            <p:ph idx="1"/>
          </p:nvPr>
        </p:nvSpPr>
        <p:spPr/>
        <p:txBody>
          <a:bodyPr/>
          <a:lstStyle/>
          <a:p>
            <a:r>
              <a:rPr lang="en-US" dirty="0"/>
              <a:t>How did the Japanese view surrender? Why?</a:t>
            </a:r>
          </a:p>
          <a:p>
            <a:r>
              <a:rPr lang="en-US" dirty="0"/>
              <a:t>THINKER: Look at the Japanese expansion map on page 623 – why were the Japanese able to seize the European colonies in this region so easily?</a:t>
            </a:r>
          </a:p>
          <a:p>
            <a:endParaRPr lang="en-US" dirty="0"/>
          </a:p>
        </p:txBody>
      </p:sp>
    </p:spTree>
    <p:extLst>
      <p:ext uri="{BB962C8B-B14F-4D97-AF65-F5344CB8AC3E}">
        <p14:creationId xmlns:p14="http://schemas.microsoft.com/office/powerpoint/2010/main" val="1023748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p:cNvSpPr>
          <p:nvPr>
            <p:ph type="title" idx="4294967295"/>
          </p:nvPr>
        </p:nvSpPr>
        <p:spPr>
          <a:xfrm>
            <a:off x="0" y="190500"/>
            <a:ext cx="9144000" cy="857250"/>
          </a:xfrm>
          <a:noFill/>
        </p:spPr>
        <p:txBody>
          <a:bodyPr anchor="b">
            <a:normAutofit fontScale="90000"/>
            <a:scene3d>
              <a:camera prst="orthographicFront"/>
              <a:lightRig rig="soft" dir="t">
                <a:rot lat="0" lon="0" rev="2400000"/>
              </a:lightRig>
            </a:scene3d>
            <a:sp3d>
              <a:bevelT w="19050" h="12700"/>
            </a:sp3d>
          </a:bodyPr>
          <a:lstStyle/>
          <a:p>
            <a:pPr marL="53975" indent="-53975" eaLnBrk="0" hangingPunct="0">
              <a:defRPr/>
            </a:pPr>
            <a:r>
              <a:rPr lang="en-US" sz="2600" kern="1200" dirty="0">
                <a:latin typeface="+mj-lt"/>
                <a:ea typeface="+mj-ea"/>
                <a:cs typeface="+mj-cs"/>
              </a:rPr>
              <a:t>Prince of Wales (left, front) and Repulse (left, behind) under Japanese air attack on 10 December 1941 by a Japanese destroyer </a:t>
            </a:r>
          </a:p>
        </p:txBody>
      </p:sp>
      <p:pic>
        <p:nvPicPr>
          <p:cNvPr id="100355" name="Picture 6" descr="File:Prince of Wales and Repul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28700"/>
            <a:ext cx="822960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p:cNvSpPr>
          <p:nvPr>
            <p:ph type="title" idx="4294967295"/>
          </p:nvPr>
        </p:nvSpPr>
        <p:spPr>
          <a:xfrm>
            <a:off x="0" y="190500"/>
            <a:ext cx="8686800" cy="857250"/>
          </a:xfrm>
          <a:noFill/>
        </p:spPr>
        <p:txBody>
          <a:bodyPr anchor="b">
            <a:normAutofit fontScale="90000"/>
            <a:scene3d>
              <a:camera prst="orthographicFront"/>
              <a:lightRig rig="soft" dir="t">
                <a:rot lat="0" lon="0" rev="2400000"/>
              </a:lightRig>
            </a:scene3d>
            <a:sp3d>
              <a:bevelT w="19050" h="12700"/>
            </a:sp3d>
          </a:bodyPr>
          <a:lstStyle/>
          <a:p>
            <a:pPr marL="53975" indent="-53975" eaLnBrk="0" hangingPunct="0">
              <a:defRPr/>
            </a:pPr>
            <a:r>
              <a:rPr lang="en-US" sz="4200" kern="1200" dirty="0">
                <a:latin typeface="+mj-lt"/>
                <a:ea typeface="+mj-ea"/>
                <a:cs typeface="+mj-cs"/>
              </a:rPr>
              <a:t>Australian POW’s; Total captured – 22,000</a:t>
            </a:r>
          </a:p>
        </p:txBody>
      </p:sp>
      <p:pic>
        <p:nvPicPr>
          <p:cNvPr id="102403" name="Picture 6" descr="File:POWs Burma Thai R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1650"/>
            <a:ext cx="5181600" cy="258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8" descr="File:LeonardGSifflee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688" y="1143000"/>
            <a:ext cx="40243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048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File:Second world war asia 1937-1942 map en6.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15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88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19600" y="666750"/>
            <a:ext cx="4724400" cy="4476750"/>
          </a:xfrm>
        </p:spPr>
        <p:txBody>
          <a:bodyPr>
            <a:noAutofit/>
          </a:bodyPr>
          <a:lstStyle/>
          <a:p>
            <a:pPr marL="292100" indent="-292100">
              <a:lnSpc>
                <a:spcPct val="90000"/>
              </a:lnSpc>
            </a:pPr>
            <a:r>
              <a:rPr lang="en-US" altLang="en-US" sz="2600" b="1" dirty="0" smtClean="0"/>
              <a:t>Battle </a:t>
            </a:r>
            <a:r>
              <a:rPr lang="en-US" altLang="en-US" sz="2600" b="1" dirty="0"/>
              <a:t>of Midway: </a:t>
            </a:r>
            <a:r>
              <a:rPr lang="en-US" altLang="en-US" sz="2600" dirty="0"/>
              <a:t>(6/4/1942)</a:t>
            </a:r>
            <a:r>
              <a:rPr lang="en-US" altLang="en-US" sz="2600" b="1" dirty="0"/>
              <a:t> </a:t>
            </a:r>
            <a:r>
              <a:rPr lang="en-US" altLang="en-US" sz="2600" dirty="0"/>
              <a:t>U.S. wins its first Pacific battle by fighting entirely from the air and destroying the Japanese </a:t>
            </a:r>
            <a:r>
              <a:rPr lang="en-US" altLang="en-US" sz="2600" dirty="0" smtClean="0"/>
              <a:t>navy (trap!) </a:t>
            </a:r>
            <a:endParaRPr lang="en-US" altLang="en-US" sz="2600" dirty="0"/>
          </a:p>
          <a:p>
            <a:pPr marL="292100" indent="-292100">
              <a:lnSpc>
                <a:spcPct val="90000"/>
              </a:lnSpc>
            </a:pPr>
            <a:r>
              <a:rPr lang="en-US" altLang="en-US" sz="2600" b="1" dirty="0" smtClean="0"/>
              <a:t>Code </a:t>
            </a:r>
            <a:r>
              <a:rPr lang="en-US" altLang="en-US" sz="2600" b="1" dirty="0"/>
              <a:t>talkers </a:t>
            </a:r>
            <a:r>
              <a:rPr lang="en-US" altLang="en-US" sz="2600" dirty="0"/>
              <a:t>discovered several planned attacks</a:t>
            </a:r>
          </a:p>
          <a:p>
            <a:pPr marL="292100" indent="-292100">
              <a:lnSpc>
                <a:spcPct val="90000"/>
              </a:lnSpc>
            </a:pPr>
            <a:r>
              <a:rPr lang="en-US" altLang="en-US" sz="2600" dirty="0" smtClean="0"/>
              <a:t>American </a:t>
            </a:r>
            <a:r>
              <a:rPr lang="en-US" altLang="en-US" sz="2600" dirty="0"/>
              <a:t>forces began </a:t>
            </a:r>
            <a:r>
              <a:rPr lang="en-US" altLang="en-US" sz="2600" b="1" dirty="0"/>
              <a:t>island hopping: </a:t>
            </a:r>
            <a:r>
              <a:rPr lang="en-US" altLang="en-US" sz="2600" dirty="0"/>
              <a:t>a military strategy of attacking specific enemy-held islands</a:t>
            </a:r>
            <a:r>
              <a:rPr lang="en-US" altLang="en-US" sz="2600" dirty="0" smtClean="0"/>
              <a:t>.</a:t>
            </a:r>
            <a:endParaRPr lang="en-US" altLang="en-US" sz="2600" dirty="0"/>
          </a:p>
          <a:p>
            <a:pPr marL="292100" indent="-292100">
              <a:lnSpc>
                <a:spcPct val="90000"/>
              </a:lnSpc>
            </a:pPr>
            <a:endParaRPr lang="en-US" altLang="en-US" sz="2600" b="1" dirty="0"/>
          </a:p>
          <a:p>
            <a:pPr marL="292100" indent="-292100">
              <a:lnSpc>
                <a:spcPct val="90000"/>
              </a:lnSpc>
            </a:pPr>
            <a:endParaRPr lang="en-US" altLang="en-US" sz="2600" b="1" dirty="0"/>
          </a:p>
        </p:txBody>
      </p:sp>
      <p:sp>
        <p:nvSpPr>
          <p:cNvPr id="19460" name="Rectangle 4"/>
          <p:cNvSpPr>
            <a:spLocks noGrp="1"/>
          </p:cNvSpPr>
          <p:nvPr>
            <p:ph type="title" idx="4294967295"/>
          </p:nvPr>
        </p:nvSpPr>
        <p:spPr>
          <a:xfrm>
            <a:off x="6350" y="-169069"/>
            <a:ext cx="8839200" cy="857250"/>
          </a:xfrm>
          <a:noFill/>
        </p:spPr>
        <p:txBody>
          <a:bodyPr anchor="b">
            <a:normAutofit/>
            <a:scene3d>
              <a:camera prst="orthographicFront"/>
              <a:lightRig rig="soft" dir="t">
                <a:rot lat="0" lon="0" rev="2400000"/>
              </a:lightRig>
            </a:scene3d>
            <a:sp3d>
              <a:bevelT w="19050" h="12700"/>
            </a:sp3d>
          </a:bodyPr>
          <a:lstStyle/>
          <a:p>
            <a:pPr marL="53975" indent="-53975" eaLnBrk="0" hangingPunct="0">
              <a:defRPr/>
            </a:pPr>
            <a:r>
              <a:rPr lang="en-US" sz="4200" kern="1200" dirty="0">
                <a:latin typeface="+mj-lt"/>
                <a:ea typeface="+mj-ea"/>
                <a:cs typeface="+mj-cs"/>
              </a:rPr>
              <a:t>War in the Pacific: Turning Points</a:t>
            </a:r>
          </a:p>
        </p:txBody>
      </p:sp>
      <p:pic>
        <p:nvPicPr>
          <p:cNvPr id="4098" name="Picture 2" descr="Image result for battle of midw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02341"/>
            <a:ext cx="4291190" cy="380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07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lib.utexas.edu/maps/national_parks/pacific_theater_1941_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7119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898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6" descr="File:Uss lexington cv2 cor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14501"/>
            <a:ext cx="7772400" cy="254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Grp="1" noChangeArrowheads="1"/>
          </p:cNvSpPr>
          <p:nvPr>
            <p:ph type="title"/>
          </p:nvPr>
        </p:nvSpPr>
        <p:spPr>
          <a:xfrm>
            <a:off x="457200" y="205978"/>
            <a:ext cx="8458200" cy="994172"/>
          </a:xfrm>
        </p:spPr>
        <p:txBody>
          <a:bodyPr>
            <a:normAutofit fontScale="90000"/>
          </a:bodyPr>
          <a:lstStyle/>
          <a:p>
            <a:r>
              <a:rPr lang="en-US" altLang="en-US" sz="4000"/>
              <a:t>U.S. aircraft carrier, </a:t>
            </a:r>
            <a:r>
              <a:rPr lang="en-US" altLang="en-US" sz="4000" i="1"/>
              <a:t>Lexington</a:t>
            </a:r>
            <a:r>
              <a:rPr lang="en-US" altLang="en-US" sz="4000"/>
              <a:t> under attack in the Battle of the Coral Sea</a:t>
            </a:r>
          </a:p>
        </p:txBody>
      </p:sp>
    </p:spTree>
    <p:extLst>
      <p:ext uri="{BB962C8B-B14F-4D97-AF65-F5344CB8AC3E}">
        <p14:creationId xmlns:p14="http://schemas.microsoft.com/office/powerpoint/2010/main" val="1937190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228600" y="666750"/>
            <a:ext cx="8915400" cy="4476750"/>
          </a:xfrm>
        </p:spPr>
        <p:txBody>
          <a:bodyPr>
            <a:normAutofit fontScale="77500" lnSpcReduction="20000"/>
          </a:bodyPr>
          <a:lstStyle/>
          <a:p>
            <a:pPr marL="292100" indent="-292100"/>
            <a:r>
              <a:rPr lang="en-US" altLang="en-US" sz="3400" b="1" dirty="0"/>
              <a:t>Battle of Guadalcanal: </a:t>
            </a:r>
            <a:r>
              <a:rPr lang="en-US" altLang="en-US" sz="3400" dirty="0"/>
              <a:t>First Japanese-held territory conquered by the U.S</a:t>
            </a:r>
            <a:r>
              <a:rPr lang="en-US" altLang="en-US" sz="3400" dirty="0" smtClean="0"/>
              <a:t>. </a:t>
            </a:r>
            <a:r>
              <a:rPr lang="en-US" altLang="en-US" sz="3400" dirty="0" smtClean="0">
                <a:sym typeface="Wingdings" panose="05000000000000000000" pitchFamily="2" charset="2"/>
              </a:rPr>
              <a:t> huge drop in morale for Japanese</a:t>
            </a:r>
            <a:endParaRPr lang="en-US" altLang="en-US" sz="3400" b="1" dirty="0"/>
          </a:p>
          <a:p>
            <a:pPr marL="292100" indent="-292100"/>
            <a:r>
              <a:rPr lang="en-US" altLang="en-US" sz="3400" b="1" dirty="0"/>
              <a:t>Battle of Leyte Gulf: </a:t>
            </a:r>
            <a:r>
              <a:rPr lang="en-US" altLang="en-US" sz="3400" dirty="0"/>
              <a:t>Greatest naval battle in history; vital to stop oil </a:t>
            </a:r>
            <a:r>
              <a:rPr lang="en-US" altLang="en-US" sz="3400" dirty="0" smtClean="0"/>
              <a:t>production </a:t>
            </a:r>
            <a:r>
              <a:rPr lang="en-US" altLang="en-US" sz="3400" dirty="0" smtClean="0">
                <a:sym typeface="Wingdings" panose="05000000000000000000" pitchFamily="2" charset="2"/>
              </a:rPr>
              <a:t> destroys remainder of Japanese naval fleet</a:t>
            </a:r>
            <a:endParaRPr lang="en-US" altLang="en-US" sz="3400" dirty="0"/>
          </a:p>
          <a:p>
            <a:pPr marL="292100" indent="-292100"/>
            <a:r>
              <a:rPr lang="en-US" altLang="en-US" sz="3400" b="1" dirty="0"/>
              <a:t>Battle of Iwo Jima: </a:t>
            </a:r>
            <a:r>
              <a:rPr lang="en-US" altLang="en-US" sz="3400" dirty="0"/>
              <a:t>Japan is </a:t>
            </a:r>
            <a:r>
              <a:rPr lang="en-US" altLang="en-US" sz="3400" dirty="0" smtClean="0"/>
              <a:t>outnumbered, but dug-in to defenses; </a:t>
            </a:r>
            <a:r>
              <a:rPr lang="en-US" altLang="en-US" sz="3400" dirty="0"/>
              <a:t>clear </a:t>
            </a:r>
            <a:r>
              <a:rPr lang="en-US" altLang="en-US" sz="3400" dirty="0" smtClean="0"/>
              <a:t>victory and morale boost for Allies</a:t>
            </a:r>
          </a:p>
          <a:p>
            <a:pPr marL="292100" indent="-292100"/>
            <a:r>
              <a:rPr lang="en-US" altLang="en-US" sz="3400" b="1" dirty="0" smtClean="0"/>
              <a:t>Battle </a:t>
            </a:r>
            <a:r>
              <a:rPr lang="en-US" altLang="en-US" sz="3400" b="1" dirty="0"/>
              <a:t>of Okinawa: </a:t>
            </a:r>
            <a:r>
              <a:rPr lang="en-US" altLang="en-US" sz="3400" dirty="0"/>
              <a:t>Last obstacle to an Allied invasion of the Japanese home </a:t>
            </a:r>
            <a:r>
              <a:rPr lang="en-US" altLang="en-US" sz="3400" dirty="0" smtClean="0"/>
              <a:t>islands </a:t>
            </a:r>
            <a:r>
              <a:rPr lang="en-US" altLang="en-US" sz="3400" dirty="0" smtClean="0">
                <a:sym typeface="Wingdings" panose="05000000000000000000" pitchFamily="2" charset="2"/>
              </a:rPr>
              <a:t> showed Allies what invasion of Japan would be like so…</a:t>
            </a:r>
            <a:endParaRPr lang="en-US" altLang="en-US" sz="3400" dirty="0"/>
          </a:p>
          <a:p>
            <a:pPr marL="692150" lvl="1" indent="-292100"/>
            <a:r>
              <a:rPr lang="en-US" altLang="en-US" sz="3400" dirty="0"/>
              <a:t>Began bombing campaign in </a:t>
            </a:r>
            <a:r>
              <a:rPr lang="en-US" altLang="en-US" sz="3400" dirty="0" smtClean="0"/>
              <a:t>Tokyo</a:t>
            </a:r>
          </a:p>
          <a:p>
            <a:pPr marL="692150" lvl="1" indent="-292100"/>
            <a:r>
              <a:rPr lang="en-US" altLang="en-US" sz="3400" dirty="0" smtClean="0"/>
              <a:t>Decided to use the atomic </a:t>
            </a:r>
            <a:r>
              <a:rPr lang="en-US" altLang="en-US" sz="3400" dirty="0" smtClean="0"/>
              <a:t>bomb</a:t>
            </a:r>
            <a:endParaRPr lang="en-US" altLang="en-US" sz="3400" dirty="0" smtClean="0"/>
          </a:p>
        </p:txBody>
      </p:sp>
      <p:sp>
        <p:nvSpPr>
          <p:cNvPr id="20484" name="Rectangle 4"/>
          <p:cNvSpPr>
            <a:spLocks noGrp="1"/>
          </p:cNvSpPr>
          <p:nvPr>
            <p:ph type="title" idx="4294967295"/>
          </p:nvPr>
        </p:nvSpPr>
        <p:spPr>
          <a:xfrm>
            <a:off x="436562" y="3572"/>
            <a:ext cx="8229600" cy="739378"/>
          </a:xfrm>
          <a:noFill/>
        </p:spPr>
        <p:txBody>
          <a:bodyPr anchor="b">
            <a:normAutofit fontScale="90000"/>
            <a:scene3d>
              <a:camera prst="orthographicFront"/>
              <a:lightRig rig="soft" dir="t">
                <a:rot lat="0" lon="0" rev="2400000"/>
              </a:lightRig>
            </a:scene3d>
            <a:sp3d>
              <a:bevelT w="19050" h="12700"/>
            </a:sp3d>
          </a:bodyPr>
          <a:lstStyle/>
          <a:p>
            <a:pPr marL="53975" indent="-53975" eaLnBrk="0" hangingPunct="0">
              <a:defRPr/>
            </a:pPr>
            <a:r>
              <a:rPr lang="en-US" sz="4600" kern="1200" dirty="0">
                <a:latin typeface="+mj-lt"/>
                <a:ea typeface="+mj-ea"/>
                <a:cs typeface="+mj-cs"/>
              </a:rPr>
              <a:t>Allied Offensives: 1943-1944</a:t>
            </a:r>
          </a:p>
        </p:txBody>
      </p:sp>
    </p:spTree>
    <p:extLst>
      <p:ext uri="{BB962C8B-B14F-4D97-AF65-F5344CB8AC3E}">
        <p14:creationId xmlns:p14="http://schemas.microsoft.com/office/powerpoint/2010/main" val="1237669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p:cNvSpPr>
          <p:nvPr>
            <p:ph type="title" idx="4294967295"/>
          </p:nvPr>
        </p:nvSpPr>
        <p:spPr>
          <a:xfrm>
            <a:off x="0" y="0"/>
            <a:ext cx="8686800" cy="857250"/>
          </a:xfrm>
          <a:noFill/>
        </p:spPr>
        <p:txBody>
          <a:bodyPr anchor="b">
            <a:normAutofit/>
            <a:scene3d>
              <a:camera prst="orthographicFront"/>
              <a:lightRig rig="soft" dir="t">
                <a:rot lat="0" lon="0" rev="2400000"/>
              </a:lightRig>
            </a:scene3d>
            <a:sp3d>
              <a:bevelT w="19050" h="12700"/>
            </a:sp3d>
          </a:bodyPr>
          <a:lstStyle/>
          <a:p>
            <a:pPr marL="53975" indent="-53975" algn="r" eaLnBrk="0" hangingPunct="0">
              <a:defRPr/>
            </a:pPr>
            <a:r>
              <a:rPr lang="en-US" sz="4200" kern="1200" dirty="0">
                <a:latin typeface="+mj-lt"/>
                <a:ea typeface="+mj-ea"/>
                <a:cs typeface="+mj-cs"/>
              </a:rPr>
              <a:t>U.S. Marines in Guadalcanal; 1942</a:t>
            </a:r>
          </a:p>
        </p:txBody>
      </p:sp>
      <p:pic>
        <p:nvPicPr>
          <p:cNvPr id="108547" name="Picture 6" descr="File:Marines rest in the field on Guadalcan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7048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802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p:cNvSpPr>
          <p:nvPr>
            <p:ph type="title" idx="4294967295"/>
          </p:nvPr>
        </p:nvSpPr>
        <p:spPr>
          <a:xfrm>
            <a:off x="70834" y="133350"/>
            <a:ext cx="8229600" cy="857250"/>
          </a:xfrm>
          <a:noFill/>
        </p:spPr>
        <p:txBody>
          <a:bodyPr anchor="b">
            <a:normAutofit/>
            <a:scene3d>
              <a:camera prst="orthographicFront"/>
              <a:lightRig rig="soft" dir="t">
                <a:rot lat="0" lon="0" rev="2400000"/>
              </a:lightRig>
            </a:scene3d>
            <a:sp3d>
              <a:bevelT w="19050" h="12700"/>
            </a:sp3d>
          </a:bodyPr>
          <a:lstStyle/>
          <a:p>
            <a:pPr marL="53975" indent="-53975" algn="r" eaLnBrk="0" hangingPunct="0">
              <a:defRPr/>
            </a:pPr>
            <a:r>
              <a:rPr lang="en-US" sz="4200" kern="1200" dirty="0">
                <a:latin typeface="+mj-lt"/>
                <a:ea typeface="+mj-ea"/>
                <a:cs typeface="+mj-cs"/>
              </a:rPr>
              <a:t>General MacArthur at Leyte Gulf</a:t>
            </a:r>
          </a:p>
        </p:txBody>
      </p:sp>
      <p:pic>
        <p:nvPicPr>
          <p:cNvPr id="110595" name="Picture 6" descr="File:Douglas MacArthur lands Leyt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57287"/>
            <a:ext cx="7086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61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upload.wikimedia.org/wikipedia/en/thumb/a/a1/WW2_Iwo_Jima_flag_raising.jpg/300px-WW2_Iwo_Jima_flag_raising.jpg">
            <a:hlinkClick r:id="rId2" tooltip="Raising the Flag on Iwo Jima, by Joe Rosenthal / The Associated Pres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28650"/>
            <a:ext cx="61404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2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ctrTitle"/>
          </p:nvPr>
        </p:nvSpPr>
        <p:spPr/>
        <p:txBody>
          <a:bodyPr/>
          <a:lstStyle/>
          <a:p>
            <a:r>
              <a:rPr lang="en-US" altLang="en-US"/>
              <a:t>WWII in the Pacific</a:t>
            </a:r>
          </a:p>
        </p:txBody>
      </p:sp>
      <p:sp>
        <p:nvSpPr>
          <p:cNvPr id="117765" name="Rectangle 5"/>
          <p:cNvSpPr>
            <a:spLocks noGrp="1" noChangeArrowheads="1"/>
          </p:cNvSpPr>
          <p:nvPr>
            <p:ph type="subTitle" idx="1"/>
          </p:nvPr>
        </p:nvSpPr>
        <p:spPr/>
        <p:txBody>
          <a:bodyPr/>
          <a:lstStyle/>
          <a:p>
            <a:r>
              <a:rPr lang="en-US" altLang="en-US" dirty="0">
                <a:solidFill>
                  <a:schemeClr val="accent6">
                    <a:lumMod val="50000"/>
                  </a:schemeClr>
                </a:solidFill>
              </a:rPr>
              <a:t>Japan – from aggression to surrender</a:t>
            </a:r>
          </a:p>
        </p:txBody>
      </p:sp>
    </p:spTree>
    <p:extLst>
      <p:ext uri="{BB962C8B-B14F-4D97-AF65-F5344CB8AC3E}">
        <p14:creationId xmlns:p14="http://schemas.microsoft.com/office/powerpoint/2010/main" val="684496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p:cNvSpPr>
          <p:nvPr>
            <p:ph type="title" idx="4294967295"/>
          </p:nvPr>
        </p:nvSpPr>
        <p:spPr>
          <a:xfrm>
            <a:off x="5635626" y="190500"/>
            <a:ext cx="3051174" cy="2228850"/>
          </a:xfrm>
          <a:noFill/>
        </p:spPr>
        <p:txBody>
          <a:bodyPr anchor="b">
            <a:normAutofit/>
            <a:scene3d>
              <a:camera prst="orthographicFront"/>
              <a:lightRig rig="soft" dir="t">
                <a:rot lat="0" lon="0" rev="2400000"/>
              </a:lightRig>
            </a:scene3d>
            <a:sp3d>
              <a:bevelT w="19050" h="12700"/>
            </a:sp3d>
          </a:bodyPr>
          <a:lstStyle/>
          <a:p>
            <a:pPr marL="53975" indent="-53975" algn="r" eaLnBrk="0" hangingPunct="0">
              <a:defRPr/>
            </a:pPr>
            <a:r>
              <a:rPr lang="en-US" sz="4600" kern="1200" dirty="0">
                <a:latin typeface="+mj-lt"/>
                <a:ea typeface="+mj-ea"/>
                <a:cs typeface="+mj-cs"/>
              </a:rPr>
              <a:t>Chinese ground forces </a:t>
            </a:r>
          </a:p>
        </p:txBody>
      </p:sp>
      <p:pic>
        <p:nvPicPr>
          <p:cNvPr id="112643" name="Picture 6" descr="File:Chinese troops on Stuart tanks Ledo ro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0"/>
            <a:ext cx="5407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598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p:cNvSpPr>
          <p:nvPr>
            <p:ph type="title" idx="4294967295"/>
          </p:nvPr>
        </p:nvSpPr>
        <p:spPr>
          <a:xfrm>
            <a:off x="0" y="190500"/>
            <a:ext cx="8991600" cy="857250"/>
          </a:xfrm>
          <a:noFill/>
        </p:spPr>
        <p:txBody>
          <a:bodyPr anchor="b">
            <a:normAutofit fontScale="90000"/>
            <a:scene3d>
              <a:camera prst="orthographicFront"/>
              <a:lightRig rig="soft" dir="t">
                <a:rot lat="0" lon="0" rev="2400000"/>
              </a:lightRig>
            </a:scene3d>
            <a:sp3d>
              <a:bevelT w="19050" h="12700"/>
            </a:sp3d>
          </a:bodyPr>
          <a:lstStyle/>
          <a:p>
            <a:pPr marL="53975" indent="-53975" eaLnBrk="0" hangingPunct="0">
              <a:defRPr/>
            </a:pPr>
            <a:r>
              <a:rPr lang="en-US" sz="3400" kern="1200" dirty="0">
                <a:latin typeface="+mj-lt"/>
                <a:ea typeface="+mj-ea"/>
                <a:cs typeface="+mj-cs"/>
              </a:rPr>
              <a:t>American ship, </a:t>
            </a:r>
            <a:r>
              <a:rPr lang="en-US" sz="3400" i="1" kern="1200" dirty="0">
                <a:latin typeface="+mj-lt"/>
                <a:ea typeface="+mj-ea"/>
                <a:cs typeface="+mj-cs"/>
              </a:rPr>
              <a:t>Bunker Hill,</a:t>
            </a:r>
            <a:r>
              <a:rPr lang="en-US" sz="3400" kern="1200" dirty="0">
                <a:latin typeface="+mj-lt"/>
                <a:ea typeface="+mj-ea"/>
                <a:cs typeface="+mj-cs"/>
              </a:rPr>
              <a:t> after being attacked by Kamikazes – Battle of Okinawa</a:t>
            </a:r>
          </a:p>
        </p:txBody>
      </p:sp>
      <p:pic>
        <p:nvPicPr>
          <p:cNvPr id="113667" name="Picture 6" descr="File:USS Bunker Hill hit by two Kamikaz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93007"/>
            <a:ext cx="762000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16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lib.utexas.edu/maps/national_parks/pacific_theater_1941_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782"/>
            <a:ext cx="67119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44513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0"/>
            <a:ext cx="8229600" cy="857250"/>
          </a:xfrm>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en-US" sz="46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The Manhattan Project</a:t>
            </a:r>
          </a:p>
        </p:txBody>
      </p:sp>
      <p:sp>
        <p:nvSpPr>
          <p:cNvPr id="15363" name="Rectangle 3"/>
          <p:cNvSpPr>
            <a:spLocks noGrp="1" noChangeArrowheads="1"/>
          </p:cNvSpPr>
          <p:nvPr>
            <p:ph idx="4294967295"/>
          </p:nvPr>
        </p:nvSpPr>
        <p:spPr>
          <a:xfrm>
            <a:off x="304800" y="857250"/>
            <a:ext cx="8382000" cy="3771900"/>
          </a:xfrm>
        </p:spPr>
        <p:txBody>
          <a:bodyPr>
            <a:normAutofit fontScale="85000" lnSpcReduction="20000"/>
          </a:bodyPr>
          <a:lstStyle/>
          <a:p>
            <a:pPr marL="292100" indent="-292100"/>
            <a:r>
              <a:rPr lang="en-US" altLang="en-US" sz="3600"/>
              <a:t>A 1941 top secret plan to develop the first atomic bomb.</a:t>
            </a:r>
          </a:p>
          <a:p>
            <a:pPr marL="292100" indent="-292100"/>
            <a:r>
              <a:rPr lang="en-US" altLang="en-US" sz="3600"/>
              <a:t>Combination of scientists and physicists </a:t>
            </a:r>
          </a:p>
          <a:p>
            <a:pPr marL="639763" lvl="1" indent="-228600"/>
            <a:r>
              <a:rPr lang="en-US" altLang="en-US" sz="3300"/>
              <a:t>Albert Einstein</a:t>
            </a:r>
          </a:p>
          <a:p>
            <a:pPr marL="639763" lvl="1" indent="-228600"/>
            <a:r>
              <a:rPr lang="en-US" altLang="en-US" sz="3300"/>
              <a:t>Robert Oppenheimer</a:t>
            </a:r>
          </a:p>
          <a:p>
            <a:pPr marL="292100" indent="-292100"/>
            <a:r>
              <a:rPr lang="en-US" altLang="en-US" sz="3600"/>
              <a:t>Presidential approval</a:t>
            </a:r>
          </a:p>
          <a:p>
            <a:pPr marL="639763" lvl="1" indent="-228600"/>
            <a:r>
              <a:rPr lang="en-US" altLang="en-US" sz="3300"/>
              <a:t>FDR</a:t>
            </a:r>
          </a:p>
          <a:p>
            <a:pPr marL="639763" lvl="1" indent="-228600"/>
            <a:r>
              <a:rPr lang="en-US" altLang="en-US" sz="3300"/>
              <a:t>Truman</a:t>
            </a:r>
          </a:p>
        </p:txBody>
      </p:sp>
      <p:pic>
        <p:nvPicPr>
          <p:cNvPr id="114692" name="Picture 4" descr="atomicbom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6" y="2628900"/>
            <a:ext cx="30003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915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 calcmode="lin" valueType="num">
                                      <p:cBhvr additive="base">
                                        <p:cTn id="21"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 calcmode="lin" valueType="num">
                                      <p:cBhvr additive="base">
                                        <p:cTn id="3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6" descr="File:Trinity shot colo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66750"/>
            <a:ext cx="4727499"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562600" y="666750"/>
            <a:ext cx="3429000" cy="4042171"/>
          </a:xfrm>
        </p:spPr>
        <p:txBody>
          <a:bodyPr>
            <a:normAutofit fontScale="90000"/>
          </a:bodyPr>
          <a:lstStyle/>
          <a:p>
            <a:r>
              <a:rPr lang="en-US" dirty="0"/>
              <a:t>Atomic bomb test: Los Alamos, New Mexico – July 1945</a:t>
            </a:r>
            <a:br>
              <a:rPr lang="en-US" dirty="0"/>
            </a:br>
            <a:endParaRPr lang="en-US" dirty="0"/>
          </a:p>
        </p:txBody>
      </p:sp>
    </p:spTree>
    <p:extLst>
      <p:ext uri="{BB962C8B-B14F-4D97-AF65-F5344CB8AC3E}">
        <p14:creationId xmlns:p14="http://schemas.microsoft.com/office/powerpoint/2010/main" val="601476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Rectangle 8"/>
          <p:cNvSpPr>
            <a:spLocks noGrp="1" noChangeArrowheads="1"/>
          </p:cNvSpPr>
          <p:nvPr>
            <p:ph type="title"/>
          </p:nvPr>
        </p:nvSpPr>
        <p:spPr>
          <a:xfrm>
            <a:off x="457200" y="0"/>
            <a:ext cx="8229600" cy="666750"/>
          </a:xfrm>
        </p:spPr>
        <p:txBody>
          <a:bodyPr>
            <a:normAutofit fontScale="90000"/>
          </a:bodyPr>
          <a:lstStyle/>
          <a:p>
            <a:r>
              <a:rPr lang="en-US" altLang="en-US" dirty="0" smtClean="0"/>
              <a:t>Atomic Bombing of Hiroshima</a:t>
            </a:r>
            <a:endParaRPr lang="en-US" altLang="en-US" dirty="0"/>
          </a:p>
        </p:txBody>
      </p:sp>
      <p:pic>
        <p:nvPicPr>
          <p:cNvPr id="60420" name="Picture 7" descr="enola-g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42950"/>
            <a:ext cx="4572000" cy="29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8"/>
          <p:cNvSpPr txBox="1">
            <a:spLocks noChangeArrowheads="1"/>
          </p:cNvSpPr>
          <p:nvPr/>
        </p:nvSpPr>
        <p:spPr bwMode="auto">
          <a:xfrm>
            <a:off x="5638800" y="240030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en-US" altLang="en-US">
              <a:latin typeface="Rockwell" pitchFamily="18" charset="0"/>
            </a:endParaRPr>
          </a:p>
        </p:txBody>
      </p:sp>
      <p:sp>
        <p:nvSpPr>
          <p:cNvPr id="16395" name="Text Box 11"/>
          <p:cNvSpPr txBox="1">
            <a:spLocks noChangeArrowheads="1"/>
          </p:cNvSpPr>
          <p:nvPr/>
        </p:nvSpPr>
        <p:spPr bwMode="auto">
          <a:xfrm>
            <a:off x="4937037" y="1123950"/>
            <a:ext cx="396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Arial" charset="0"/>
              <a:buChar char="•"/>
            </a:pPr>
            <a:r>
              <a:rPr lang="en-US" altLang="en-US" sz="2800" dirty="0" smtClean="0">
                <a:latin typeface="Rockwell" pitchFamily="18" charset="0"/>
              </a:rPr>
              <a:t>The first </a:t>
            </a:r>
            <a:r>
              <a:rPr lang="en-US" altLang="en-US" sz="2800" dirty="0">
                <a:latin typeface="Rockwell" pitchFamily="18" charset="0"/>
              </a:rPr>
              <a:t>atomic bomb </a:t>
            </a:r>
            <a:r>
              <a:rPr lang="en-US" altLang="en-US" sz="2800" dirty="0" smtClean="0">
                <a:latin typeface="Rockwell" pitchFamily="18" charset="0"/>
              </a:rPr>
              <a:t>was dropped on </a:t>
            </a:r>
            <a:r>
              <a:rPr lang="en-US" altLang="en-US" sz="2800" dirty="0">
                <a:latin typeface="Rockwell" pitchFamily="18" charset="0"/>
              </a:rPr>
              <a:t>Hiroshima on August 6, 1945</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34" y="3257550"/>
            <a:ext cx="402431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9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5">
                                            <p:txEl>
                                              <p:pRg st="0" end="0"/>
                                            </p:txEl>
                                          </p:spTgt>
                                        </p:tgtEl>
                                        <p:attrNameLst>
                                          <p:attrName>style.visibility</p:attrName>
                                        </p:attrNameLst>
                                      </p:cBhvr>
                                      <p:to>
                                        <p:strVal val="visible"/>
                                      </p:to>
                                    </p:set>
                                    <p:anim calcmode="lin" valueType="num">
                                      <p:cBhvr additive="base">
                                        <p:cTn id="7" dur="500" fill="hold"/>
                                        <p:tgtEl>
                                          <p:spTgt spid="16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4"/>
            <a:ext cx="8229600" cy="857250"/>
          </a:xfrm>
        </p:spPr>
        <p:txBody>
          <a:bodyPr/>
          <a:lstStyle/>
          <a:p>
            <a:r>
              <a:rPr lang="en-US" dirty="0" smtClean="0"/>
              <a:t>Atomic Bombing of Nagasaki</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19150"/>
            <a:ext cx="5090984" cy="249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6559" y="1123950"/>
            <a:ext cx="3124200" cy="1569660"/>
          </a:xfrm>
          <a:prstGeom prst="rect">
            <a:avLst/>
          </a:prstGeom>
          <a:noFill/>
        </p:spPr>
        <p:txBody>
          <a:bodyPr wrap="square" rtlCol="0">
            <a:spAutoFit/>
          </a:bodyPr>
          <a:lstStyle/>
          <a:p>
            <a:r>
              <a:rPr lang="en-US" sz="2400" dirty="0" smtClean="0"/>
              <a:t>The second atomic bomb was dropped on Nagasaki August 9, 1945</a:t>
            </a:r>
            <a:endParaRPr lang="en-US" sz="2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57550"/>
            <a:ext cx="41148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907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90152"/>
            <a:ext cx="8229600" cy="667098"/>
          </a:xfrm>
          <a:noFill/>
        </p:spPr>
        <p:txBody>
          <a:bodyPr anchor="b">
            <a:normAutofit fontScale="90000"/>
            <a:scene3d>
              <a:camera prst="orthographicFront"/>
              <a:lightRig rig="soft" dir="t">
                <a:rot lat="0" lon="0" rev="2400000"/>
              </a:lightRig>
            </a:scene3d>
            <a:sp3d>
              <a:bevelT w="19050" h="12700"/>
            </a:sp3d>
          </a:bodyPr>
          <a:lstStyle/>
          <a:p>
            <a:pPr marL="54864" fontAlgn="auto">
              <a:spcAft>
                <a:spcPts val="0"/>
              </a:spcAft>
              <a:defRPr/>
            </a:pPr>
            <a:r>
              <a:rPr lang="en-US" sz="46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Hiroshima and Nagasaki</a:t>
            </a:r>
          </a:p>
        </p:txBody>
      </p:sp>
      <p:pic>
        <p:nvPicPr>
          <p:cNvPr id="61443" name="Picture 4" descr="250px-Japan_map_hiroshima_nagasa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8700"/>
            <a:ext cx="43894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5987"/>
            <a:ext cx="3621087"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97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the bomb was dropped…</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www.youtube.com/watch?v=NF4LQaWJRDg</a:t>
            </a:r>
            <a:endParaRPr lang="en-US" dirty="0" smtClean="0"/>
          </a:p>
          <a:p>
            <a:endParaRPr lang="en-US" dirty="0"/>
          </a:p>
        </p:txBody>
      </p:sp>
    </p:spTree>
    <p:extLst>
      <p:ext uri="{BB962C8B-B14F-4D97-AF65-F5344CB8AC3E}">
        <p14:creationId xmlns:p14="http://schemas.microsoft.com/office/powerpoint/2010/main" val="416025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noFill/>
        </p:spPr>
        <p:txBody>
          <a:bodyPr anchor="b">
            <a:normAutofit/>
            <a:scene3d>
              <a:camera prst="orthographicFront"/>
              <a:lightRig rig="soft" dir="t">
                <a:rot lat="0" lon="0" rev="2400000"/>
              </a:lightRig>
            </a:scene3d>
            <a:sp3d>
              <a:bevelT w="19050" h="12700"/>
            </a:sp3d>
          </a:bodyPr>
          <a:lstStyle/>
          <a:p>
            <a:pPr marL="54864" fontAlgn="auto">
              <a:spcAft>
                <a:spcPts val="0"/>
              </a:spcAft>
              <a:defRPr/>
            </a:pPr>
            <a:r>
              <a:rPr lang="en-US" sz="460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Aftermath</a:t>
            </a:r>
          </a:p>
        </p:txBody>
      </p:sp>
      <p:graphicFrame>
        <p:nvGraphicFramePr>
          <p:cNvPr id="21576" name="Group 72"/>
          <p:cNvGraphicFramePr>
            <a:graphicFrameLocks noGrp="1"/>
          </p:cNvGraphicFramePr>
          <p:nvPr>
            <p:ph type="tbl" idx="4294967295"/>
          </p:nvPr>
        </p:nvGraphicFramePr>
        <p:xfrm>
          <a:off x="457200" y="1200150"/>
          <a:ext cx="8229600" cy="337185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82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Ground Temperature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7000F</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Force Winds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980mph</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Energy Released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20,000 tons of TNT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Buildings Destroyed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62,000</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Killed Immediately</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80,000 people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Dead by end of 1945</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140,000 people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2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Total Deaths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220,000 people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6889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a:xfrm>
            <a:off x="996216" y="3070"/>
            <a:ext cx="7276983" cy="736810"/>
          </a:xfrm>
          <a:noFill/>
        </p:spPr>
        <p:txBody>
          <a:bodyPr anchor="b">
            <a:normAutofit fontScale="90000"/>
            <a:scene3d>
              <a:camera prst="orthographicFront"/>
              <a:lightRig rig="soft" dir="t">
                <a:rot lat="0" lon="0" rev="2400000"/>
              </a:lightRig>
            </a:scene3d>
            <a:sp3d>
              <a:bevelT w="19050" h="12700"/>
            </a:sp3d>
          </a:bodyPr>
          <a:lstStyle/>
          <a:p>
            <a:pPr marL="53975" indent="-53975" eaLnBrk="0" hangingPunct="0">
              <a:defRPr/>
            </a:pPr>
            <a:r>
              <a:rPr lang="en-US" sz="4600" kern="1200" dirty="0" smtClean="0">
                <a:latin typeface="+mj-lt"/>
                <a:ea typeface="+mj-ea"/>
                <a:cs typeface="+mj-cs"/>
              </a:rPr>
              <a:t>Intro to WWII in </a:t>
            </a:r>
            <a:r>
              <a:rPr lang="en-US" sz="4600" kern="1200" dirty="0">
                <a:latin typeface="+mj-lt"/>
                <a:ea typeface="+mj-ea"/>
                <a:cs typeface="+mj-cs"/>
              </a:rPr>
              <a:t>the Pacific</a:t>
            </a:r>
          </a:p>
        </p:txBody>
      </p:sp>
      <p:sp>
        <p:nvSpPr>
          <p:cNvPr id="18434" name="Rectangle 3"/>
          <p:cNvSpPr>
            <a:spLocks noGrp="1"/>
          </p:cNvSpPr>
          <p:nvPr>
            <p:ph type="body" idx="1"/>
          </p:nvPr>
        </p:nvSpPr>
        <p:spPr>
          <a:xfrm>
            <a:off x="228600" y="666750"/>
            <a:ext cx="4724400" cy="4476750"/>
          </a:xfrm>
        </p:spPr>
        <p:txBody>
          <a:bodyPr>
            <a:normAutofit lnSpcReduction="10000"/>
          </a:bodyPr>
          <a:lstStyle/>
          <a:p>
            <a:pPr marL="292100" indent="-292100">
              <a:lnSpc>
                <a:spcPct val="90000"/>
              </a:lnSpc>
            </a:pPr>
            <a:r>
              <a:rPr lang="en-US" altLang="en-US" sz="2400" dirty="0"/>
              <a:t>Japan forced soldiers from Korea, Thailand, Burma &amp; India to fight for their army. </a:t>
            </a:r>
          </a:p>
          <a:p>
            <a:pPr marL="292100" indent="-292100">
              <a:lnSpc>
                <a:spcPct val="90000"/>
              </a:lnSpc>
            </a:pPr>
            <a:r>
              <a:rPr lang="en-US" altLang="en-US" sz="2400" dirty="0"/>
              <a:t>By 1945, several countries were aiding US efforts in the Pacific: Canada, Australia, China, Philippines, New Zealand and the Netherlands (b/c of Dutch East Indies) </a:t>
            </a:r>
          </a:p>
          <a:p>
            <a:pPr marL="292100" indent="-292100">
              <a:lnSpc>
                <a:spcPct val="90000"/>
              </a:lnSpc>
            </a:pPr>
            <a:r>
              <a:rPr lang="en-US" altLang="en-US" sz="2400" dirty="0" smtClean="0"/>
              <a:t>USSR </a:t>
            </a:r>
            <a:r>
              <a:rPr lang="en-US" altLang="en-US" sz="2400" dirty="0"/>
              <a:t>declares war on Japan in August 1945, and fights mostly inland battles in China against Japan</a:t>
            </a:r>
          </a:p>
          <a:p>
            <a:pPr marL="292100" indent="-292100">
              <a:lnSpc>
                <a:spcPct val="90000"/>
              </a:lnSpc>
            </a:pPr>
            <a:endParaRPr lang="en-US" altLang="en-US" sz="2400" dirty="0"/>
          </a:p>
        </p:txBody>
      </p:sp>
      <p:pic>
        <p:nvPicPr>
          <p:cNvPr id="94212" name="Picture 5" descr="File:US landing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43050"/>
            <a:ext cx="4191000" cy="22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601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anim calcmode="lin" valueType="num">
                                      <p:cBhvr additive="base">
                                        <p:cTn id="19"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Jap-radiation-bu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33800" cy="33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descr="Victim-of-Atomic-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84773"/>
            <a:ext cx="5143500" cy="292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208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hiroshimza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7" descr="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7338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2" descr="http://www.ibiblio.org/hyperwar/AAF/USSBS/AtomicEffects/img/AtomicEffects-p3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99110"/>
            <a:ext cx="4419600" cy="274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672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_MG_0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
            <a:ext cx="9144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069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File:AtomicEffects-p7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45148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7" descr="File:AtomicEffects-p7b.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6" y="864394"/>
            <a:ext cx="4638675" cy="427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5"/>
          <p:cNvSpPr>
            <a:spLocks noGrp="1" noChangeArrowheads="1"/>
          </p:cNvSpPr>
          <p:nvPr>
            <p:ph type="title"/>
          </p:nvPr>
        </p:nvSpPr>
        <p:spPr>
          <a:xfrm>
            <a:off x="457200" y="0"/>
            <a:ext cx="8229600" cy="857250"/>
          </a:xfrm>
        </p:spPr>
        <p:txBody>
          <a:bodyPr/>
          <a:lstStyle/>
          <a:p>
            <a:r>
              <a:rPr lang="en-US" altLang="en-US"/>
              <a:t>Hiroshima</a:t>
            </a:r>
          </a:p>
        </p:txBody>
      </p:sp>
    </p:spTree>
    <p:extLst>
      <p:ext uri="{BB962C8B-B14F-4D97-AF65-F5344CB8AC3E}">
        <p14:creationId xmlns:p14="http://schemas.microsoft.com/office/powerpoint/2010/main" val="466905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6" descr="File:Nagasaki 1945 - Before and after (adjust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541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Grp="1" noChangeArrowheads="1"/>
          </p:cNvSpPr>
          <p:nvPr>
            <p:ph type="title"/>
          </p:nvPr>
        </p:nvSpPr>
        <p:spPr>
          <a:xfrm>
            <a:off x="0" y="2000250"/>
            <a:ext cx="3657600" cy="857250"/>
          </a:xfrm>
        </p:spPr>
        <p:txBody>
          <a:bodyPr/>
          <a:lstStyle/>
          <a:p>
            <a:r>
              <a:rPr lang="en-US" altLang="en-US"/>
              <a:t>Nagasaki</a:t>
            </a:r>
          </a:p>
        </p:txBody>
      </p:sp>
    </p:spTree>
    <p:extLst>
      <p:ext uri="{BB962C8B-B14F-4D97-AF65-F5344CB8AC3E}">
        <p14:creationId xmlns:p14="http://schemas.microsoft.com/office/powerpoint/2010/main" val="3980490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Rectangle 6"/>
          <p:cNvSpPr>
            <a:spLocks noGrp="1" noChangeArrowheads="1"/>
          </p:cNvSpPr>
          <p:nvPr>
            <p:ph type="title"/>
          </p:nvPr>
        </p:nvSpPr>
        <p:spPr>
          <a:xfrm>
            <a:off x="457200" y="-171450"/>
            <a:ext cx="8229600" cy="857250"/>
          </a:xfrm>
        </p:spPr>
        <p:txBody>
          <a:bodyPr/>
          <a:lstStyle/>
          <a:p>
            <a:r>
              <a:rPr lang="en-US" altLang="en-US"/>
              <a:t>Surrender</a:t>
            </a:r>
          </a:p>
        </p:txBody>
      </p:sp>
      <p:sp>
        <p:nvSpPr>
          <p:cNvPr id="69635" name="Rectangle 7"/>
          <p:cNvSpPr>
            <a:spLocks noGrp="1" noChangeArrowheads="1"/>
          </p:cNvSpPr>
          <p:nvPr>
            <p:ph sz="half" idx="4294967295"/>
          </p:nvPr>
        </p:nvSpPr>
        <p:spPr>
          <a:xfrm>
            <a:off x="1" y="685800"/>
            <a:ext cx="8534400" cy="971550"/>
          </a:xfrm>
        </p:spPr>
        <p:txBody>
          <a:bodyPr/>
          <a:lstStyle/>
          <a:p>
            <a:pPr marL="292100" indent="-292100" algn="ctr">
              <a:buFont typeface="Wingdings" pitchFamily="2" charset="2"/>
              <a:buNone/>
            </a:pPr>
            <a:r>
              <a:rPr lang="en-US" altLang="en-US" sz="2800" dirty="0"/>
              <a:t>   Japan surrendered to General Douglas MacArthur on September 2, 1945</a:t>
            </a:r>
          </a:p>
        </p:txBody>
      </p:sp>
      <p:pic>
        <p:nvPicPr>
          <p:cNvPr id="69636" name="Picture 2" descr="http://www.ndollar.addr.com/Other%20Events/Clipart/Japan%20Signing%20Surrender%209.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57350"/>
            <a:ext cx="47672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descr="http://www.ndollar.addr.com/Other%20Events/Clipart/V-J%20day%20Formal%20Sighing%20Abord%20the%20Missou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6" y="2571750"/>
            <a:ext cx="44164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85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le:Tojo suic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3828"/>
            <a:ext cx="5334000" cy="3089672"/>
          </a:xfrm>
          <a:prstGeom prst="rect">
            <a:avLst/>
          </a:prstGeom>
          <a:noFill/>
          <a:extLst>
            <a:ext uri="{909E8E84-426E-40DD-AFC4-6F175D3DCCD1}">
              <a14:hiddenFill xmlns:a14="http://schemas.microsoft.com/office/drawing/2010/main">
                <a:solidFill>
                  <a:srgbClr val="FFFFFF"/>
                </a:solidFill>
              </a14:hiddenFill>
            </a:ext>
          </a:extLst>
        </p:spPr>
      </p:pic>
      <p:pic>
        <p:nvPicPr>
          <p:cNvPr id="123907" name="Picture 3" descr="170px-Tojo_at_IMTF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8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23908" name="Rectangle 4"/>
          <p:cNvSpPr>
            <a:spLocks noGrp="1" noChangeArrowheads="1"/>
          </p:cNvSpPr>
          <p:nvPr>
            <p:ph type="title"/>
          </p:nvPr>
        </p:nvSpPr>
        <p:spPr>
          <a:xfrm>
            <a:off x="4114800" y="285750"/>
            <a:ext cx="5029200" cy="1485900"/>
          </a:xfrm>
        </p:spPr>
        <p:txBody>
          <a:bodyPr>
            <a:normAutofit fontScale="90000"/>
          </a:bodyPr>
          <a:lstStyle/>
          <a:p>
            <a:r>
              <a:rPr lang="en-US" altLang="en-US" sz="4000" u="sng" dirty="0"/>
              <a:t>Hideki </a:t>
            </a:r>
            <a:r>
              <a:rPr lang="en-US" altLang="en-US" sz="4000" u="sng" dirty="0" err="1"/>
              <a:t>Tojo</a:t>
            </a:r>
            <a:r>
              <a:rPr lang="en-US" altLang="en-US" sz="4000" dirty="0"/>
              <a:t/>
            </a:r>
            <a:br>
              <a:rPr lang="en-US" altLang="en-US" sz="4000" dirty="0"/>
            </a:br>
            <a:r>
              <a:rPr lang="en-US" altLang="en-US" sz="4000" dirty="0"/>
              <a:t>Found guilty of war crimes &amp; sentenced to death!</a:t>
            </a:r>
          </a:p>
        </p:txBody>
      </p:sp>
      <p:sp>
        <p:nvSpPr>
          <p:cNvPr id="2" name="TextBox 1"/>
          <p:cNvSpPr txBox="1"/>
          <p:nvPr/>
        </p:nvSpPr>
        <p:spPr>
          <a:xfrm>
            <a:off x="381000" y="3456333"/>
            <a:ext cx="3124200" cy="1477328"/>
          </a:xfrm>
          <a:prstGeom prst="rect">
            <a:avLst/>
          </a:prstGeom>
          <a:noFill/>
        </p:spPr>
        <p:txBody>
          <a:bodyPr wrap="square" rtlCol="0">
            <a:spAutoFit/>
          </a:bodyPr>
          <a:lstStyle/>
          <a:p>
            <a:r>
              <a:rPr lang="en-US" dirty="0" smtClean="0"/>
              <a:t>“War Crimes” included…..</a:t>
            </a:r>
          </a:p>
          <a:p>
            <a:pPr marL="285750" indent="-285750">
              <a:buFont typeface="Arial" panose="020B0604020202020204" pitchFamily="34" charset="0"/>
              <a:buChar char="•"/>
            </a:pPr>
            <a:r>
              <a:rPr lang="en-US" dirty="0" smtClean="0"/>
              <a:t>Unfair treatment of POW’s</a:t>
            </a:r>
          </a:p>
          <a:p>
            <a:pPr marL="285750" indent="-285750">
              <a:buFont typeface="Arial" panose="020B0604020202020204" pitchFamily="34" charset="0"/>
              <a:buChar char="•"/>
            </a:pPr>
            <a:r>
              <a:rPr lang="en-US" dirty="0" smtClean="0"/>
              <a:t>Crimes against humanity (rape)</a:t>
            </a:r>
          </a:p>
          <a:p>
            <a:pPr marL="285750" indent="-285750">
              <a:buFont typeface="Arial" panose="020B0604020202020204" pitchFamily="34" charset="0"/>
              <a:buChar char="•"/>
            </a:pPr>
            <a:r>
              <a:rPr lang="en-US" dirty="0" smtClean="0"/>
              <a:t>Killing of innocent civilians</a:t>
            </a:r>
            <a:endParaRPr lang="en-US" dirty="0"/>
          </a:p>
        </p:txBody>
      </p:sp>
    </p:spTree>
    <p:extLst>
      <p:ext uri="{BB962C8B-B14F-4D97-AF65-F5344CB8AC3E}">
        <p14:creationId xmlns:p14="http://schemas.microsoft.com/office/powerpoint/2010/main" val="1435606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457200" y="57150"/>
            <a:ext cx="8229600" cy="857250"/>
          </a:xfrm>
        </p:spPr>
        <p:txBody>
          <a:bodyPr vert="horz" wrap="square" lIns="91440" tIns="45720" bIns="45720" numCol="1" anchorCtr="0" compatLnSpc="1">
            <a:prstTxWarp prst="textNoShape">
              <a:avLst/>
            </a:prstTxWarp>
          </a:bodyPr>
          <a:lstStyle/>
          <a:p>
            <a:pPr>
              <a:defRPr/>
            </a:pPr>
            <a:r>
              <a:rPr lang="en-US" dirty="0" smtClean="0">
                <a:effectLst/>
              </a:rPr>
              <a:t>WWII Outcomes</a:t>
            </a:r>
          </a:p>
        </p:txBody>
      </p:sp>
      <p:sp>
        <p:nvSpPr>
          <p:cNvPr id="49155" name="Rectangle 3"/>
          <p:cNvSpPr>
            <a:spLocks noGrp="1"/>
          </p:cNvSpPr>
          <p:nvPr>
            <p:ph type="body" idx="1"/>
          </p:nvPr>
        </p:nvSpPr>
        <p:spPr>
          <a:xfrm>
            <a:off x="457200" y="895350"/>
            <a:ext cx="4040188" cy="479822"/>
          </a:xfrm>
        </p:spPr>
        <p:txBody>
          <a:bodyPr>
            <a:normAutofit fontScale="85000" lnSpcReduction="20000"/>
          </a:bodyPr>
          <a:lstStyle/>
          <a:p>
            <a:r>
              <a:rPr lang="en-US" sz="3600" dirty="0" smtClean="0"/>
              <a:t>Europe</a:t>
            </a:r>
          </a:p>
        </p:txBody>
      </p:sp>
      <p:sp>
        <p:nvSpPr>
          <p:cNvPr id="2" name="Content Placeholder 1"/>
          <p:cNvSpPr>
            <a:spLocks noGrp="1"/>
          </p:cNvSpPr>
          <p:nvPr>
            <p:ph sz="half" idx="2"/>
          </p:nvPr>
        </p:nvSpPr>
        <p:spPr>
          <a:xfrm>
            <a:off x="457200" y="1352550"/>
            <a:ext cx="4040188" cy="3733800"/>
          </a:xfrm>
        </p:spPr>
        <p:txBody>
          <a:bodyPr>
            <a:normAutofit lnSpcReduction="10000"/>
          </a:bodyPr>
          <a:lstStyle/>
          <a:p>
            <a:r>
              <a:rPr lang="en-US" dirty="0" smtClean="0"/>
              <a:t>Germany is divided into four, each occupied by a larger power</a:t>
            </a:r>
          </a:p>
          <a:p>
            <a:r>
              <a:rPr lang="en-US" dirty="0" smtClean="0"/>
              <a:t>Stalin obtained Poland</a:t>
            </a:r>
          </a:p>
          <a:p>
            <a:r>
              <a:rPr lang="en-US" dirty="0" smtClean="0"/>
              <a:t>UN is created</a:t>
            </a:r>
          </a:p>
          <a:p>
            <a:r>
              <a:rPr lang="en-US" dirty="0" smtClean="0"/>
              <a:t>Germany pays reparations to Soviet Union</a:t>
            </a:r>
          </a:p>
          <a:p>
            <a:r>
              <a:rPr lang="en-US" dirty="0" smtClean="0"/>
              <a:t>War Crime Trials</a:t>
            </a:r>
          </a:p>
          <a:p>
            <a:r>
              <a:rPr lang="en-US" dirty="0" smtClean="0"/>
              <a:t>Denazification</a:t>
            </a:r>
            <a:endParaRPr lang="en-US" dirty="0"/>
          </a:p>
        </p:txBody>
      </p:sp>
      <p:sp>
        <p:nvSpPr>
          <p:cNvPr id="3" name="Text Placeholder 2"/>
          <p:cNvSpPr>
            <a:spLocks noGrp="1"/>
          </p:cNvSpPr>
          <p:nvPr>
            <p:ph type="body" sz="quarter" idx="3"/>
          </p:nvPr>
        </p:nvSpPr>
        <p:spPr>
          <a:xfrm>
            <a:off x="4648200" y="895350"/>
            <a:ext cx="4041775" cy="479822"/>
          </a:xfrm>
        </p:spPr>
        <p:txBody>
          <a:bodyPr/>
          <a:lstStyle/>
          <a:p>
            <a:r>
              <a:rPr lang="en-US" dirty="0" smtClean="0"/>
              <a:t>Pacific</a:t>
            </a:r>
            <a:endParaRPr lang="en-US" dirty="0"/>
          </a:p>
        </p:txBody>
      </p:sp>
      <p:sp>
        <p:nvSpPr>
          <p:cNvPr id="4" name="Content Placeholder 3"/>
          <p:cNvSpPr>
            <a:spLocks noGrp="1"/>
          </p:cNvSpPr>
          <p:nvPr>
            <p:ph sz="quarter" idx="4"/>
          </p:nvPr>
        </p:nvSpPr>
        <p:spPr>
          <a:xfrm>
            <a:off x="4645026" y="1352550"/>
            <a:ext cx="4041775" cy="3505200"/>
          </a:xfrm>
        </p:spPr>
        <p:txBody>
          <a:bodyPr>
            <a:normAutofit fontScale="92500" lnSpcReduction="20000"/>
          </a:bodyPr>
          <a:lstStyle/>
          <a:p>
            <a:r>
              <a:rPr lang="en-US" dirty="0" smtClean="0"/>
              <a:t>Allied occupation of Japan</a:t>
            </a:r>
          </a:p>
          <a:p>
            <a:r>
              <a:rPr lang="en-US" dirty="0" smtClean="0"/>
              <a:t>Removal of Japanese troops in China</a:t>
            </a:r>
          </a:p>
          <a:p>
            <a:r>
              <a:rPr lang="en-US" dirty="0" smtClean="0"/>
              <a:t>Territories are reclaimed: Taiwan, Korea (divided), Pacific Islands</a:t>
            </a:r>
          </a:p>
          <a:p>
            <a:r>
              <a:rPr lang="en-US" dirty="0" smtClean="0"/>
              <a:t>Maintained by UN, but under leadership of US General, Douglas MacArthur</a:t>
            </a:r>
          </a:p>
          <a:p>
            <a:r>
              <a:rPr lang="en-US" dirty="0" smtClean="0"/>
              <a:t>USSR gets control of Pacific Islands</a:t>
            </a:r>
            <a:endParaRPr lang="en-US" dirty="0"/>
          </a:p>
        </p:txBody>
      </p:sp>
    </p:spTree>
    <p:extLst>
      <p:ext uri="{BB962C8B-B14F-4D97-AF65-F5344CB8AC3E}">
        <p14:creationId xmlns:p14="http://schemas.microsoft.com/office/powerpoint/2010/main" val="24660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2"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2" descr="http://www.ndollar.addr.com/Other%20Events/Clipart/V-J%20day%20Chica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048000" cy="287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http://www.ndollar.addr.com/Other%20Events/Clipart/V-J%20Day%20Sailor%20kissing%20girl%20NY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4" y="0"/>
            <a:ext cx="30241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descr="http://www.ndollar.addr.com/Other%20Events/Clipart/Hospital%20Aug%2014%2019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28950"/>
            <a:ext cx="39020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8" descr="http://www.ndollar.addr.com/Other%20Events/Clipart/V-J%20day%20Soldi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524125"/>
            <a:ext cx="3429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0" descr="http://www.ndollar.addr.com/Other%20Events/Clipart/USS%20Missouri%20Toyko%20Bay,%20Sep%203,%2019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1" y="1143000"/>
            <a:ext cx="3914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Rectangle 8"/>
          <p:cNvSpPr>
            <a:spLocks noGrp="1" noChangeArrowheads="1"/>
          </p:cNvSpPr>
          <p:nvPr>
            <p:ph type="title"/>
          </p:nvPr>
        </p:nvSpPr>
        <p:spPr>
          <a:xfrm>
            <a:off x="457200" y="114300"/>
            <a:ext cx="8229600" cy="857250"/>
          </a:xfrm>
        </p:spPr>
        <p:txBody>
          <a:bodyPr>
            <a:normAutofit fontScale="90000"/>
          </a:bodyPr>
          <a:lstStyle/>
          <a:p>
            <a:r>
              <a:rPr lang="en-US" altLang="en-US" sz="4000"/>
              <a:t>End of</a:t>
            </a:r>
            <a:br>
              <a:rPr lang="en-US" altLang="en-US" sz="4000"/>
            </a:br>
            <a:r>
              <a:rPr lang="en-US" altLang="en-US" sz="4000"/>
              <a:t>WWII</a:t>
            </a:r>
          </a:p>
        </p:txBody>
      </p:sp>
    </p:spTree>
    <p:extLst>
      <p:ext uri="{BB962C8B-B14F-4D97-AF65-F5344CB8AC3E}">
        <p14:creationId xmlns:p14="http://schemas.microsoft.com/office/powerpoint/2010/main" val="1126304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857250"/>
          </a:xfrm>
        </p:spPr>
        <p:txBody>
          <a:bodyPr/>
          <a:lstStyle/>
          <a:p>
            <a:r>
              <a:rPr lang="en-US" altLang="en-US"/>
              <a:t>Effects of WWII</a:t>
            </a:r>
          </a:p>
        </p:txBody>
      </p:sp>
      <p:sp>
        <p:nvSpPr>
          <p:cNvPr id="58371" name="Rectangle 3"/>
          <p:cNvSpPr>
            <a:spLocks noGrp="1" noChangeArrowheads="1"/>
          </p:cNvSpPr>
          <p:nvPr>
            <p:ph type="body" idx="1"/>
          </p:nvPr>
        </p:nvSpPr>
        <p:spPr>
          <a:xfrm>
            <a:off x="228600" y="742950"/>
            <a:ext cx="8915400" cy="4400550"/>
          </a:xfrm>
        </p:spPr>
        <p:txBody>
          <a:bodyPr>
            <a:normAutofit fontScale="92500" lnSpcReduction="20000"/>
          </a:bodyPr>
          <a:lstStyle/>
          <a:p>
            <a:r>
              <a:rPr lang="en-US" altLang="en-US" dirty="0"/>
              <a:t>70 million soldiers fought in WWII</a:t>
            </a:r>
          </a:p>
          <a:p>
            <a:r>
              <a:rPr lang="en-US" altLang="en-US" dirty="0"/>
              <a:t>55 million died</a:t>
            </a:r>
          </a:p>
          <a:p>
            <a:r>
              <a:rPr lang="en-US" altLang="en-US" dirty="0"/>
              <a:t>Soviet Union – 22 million</a:t>
            </a:r>
          </a:p>
          <a:p>
            <a:r>
              <a:rPr lang="en-US" altLang="en-US" dirty="0"/>
              <a:t>Germany – 8 million</a:t>
            </a:r>
          </a:p>
          <a:p>
            <a:r>
              <a:rPr lang="en-US" altLang="en-US" dirty="0"/>
              <a:t>Japan – 2 million</a:t>
            </a:r>
          </a:p>
          <a:p>
            <a:r>
              <a:rPr lang="en-US" altLang="en-US" dirty="0"/>
              <a:t>United States – 300,000</a:t>
            </a:r>
          </a:p>
          <a:p>
            <a:r>
              <a:rPr lang="en-US" altLang="en-US" dirty="0"/>
              <a:t>In addition to casualties, many areas of Europe and Asia laid in ruins</a:t>
            </a:r>
          </a:p>
          <a:p>
            <a:r>
              <a:rPr lang="en-US" altLang="en-US" dirty="0"/>
              <a:t>Use of deadly weapons and fighting tactics made WWII the most destructive war in history!</a:t>
            </a:r>
          </a:p>
        </p:txBody>
      </p:sp>
    </p:spTree>
    <p:extLst>
      <p:ext uri="{BB962C8B-B14F-4D97-AF65-F5344CB8AC3E}">
        <p14:creationId xmlns:p14="http://schemas.microsoft.com/office/powerpoint/2010/main" val="2992895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8371">
                                            <p:txEl>
                                              <p:pRg st="6" end="6"/>
                                            </p:txEl>
                                          </p:spTgt>
                                        </p:tgtEl>
                                        <p:attrNameLst>
                                          <p:attrName>style.visibility</p:attrName>
                                        </p:attrNameLst>
                                      </p:cBhvr>
                                      <p:to>
                                        <p:strVal val="visible"/>
                                      </p:to>
                                    </p:set>
                                    <p:anim calcmode="lin" valueType="num">
                                      <p:cBhvr additive="base">
                                        <p:cTn id="43"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8371">
                                            <p:txEl>
                                              <p:pRg st="7" end="7"/>
                                            </p:txEl>
                                          </p:spTgt>
                                        </p:tgtEl>
                                        <p:attrNameLst>
                                          <p:attrName>style.visibility</p:attrName>
                                        </p:attrNameLst>
                                      </p:cBhvr>
                                      <p:to>
                                        <p:strVal val="visible"/>
                                      </p:to>
                                    </p:set>
                                    <p:anim calcmode="lin" valueType="num">
                                      <p:cBhvr additive="base">
                                        <p:cTn id="49"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83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File:Pacific Area - The Imperial Powers 1939 - Map.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510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802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91"/>
            <a:ext cx="8229600" cy="857250"/>
          </a:xfrm>
        </p:spPr>
        <p:txBody>
          <a:bodyPr/>
          <a:lstStyle/>
          <a:p>
            <a:r>
              <a:rPr lang="en-US" dirty="0" smtClean="0"/>
              <a:t>OLD BELLWORK! </a:t>
            </a:r>
            <a:endParaRPr lang="en-US" dirty="0"/>
          </a:p>
        </p:txBody>
      </p:sp>
      <p:sp>
        <p:nvSpPr>
          <p:cNvPr id="3" name="Content Placeholder 2"/>
          <p:cNvSpPr>
            <a:spLocks noGrp="1"/>
          </p:cNvSpPr>
          <p:nvPr>
            <p:ph idx="1"/>
          </p:nvPr>
        </p:nvSpPr>
        <p:spPr>
          <a:xfrm>
            <a:off x="228600" y="742950"/>
            <a:ext cx="8915400" cy="4400550"/>
          </a:xfrm>
        </p:spPr>
        <p:txBody>
          <a:bodyPr>
            <a:normAutofit lnSpcReduction="10000"/>
          </a:bodyPr>
          <a:lstStyle/>
          <a:p>
            <a:pPr marL="514350" indent="-514350">
              <a:buFont typeface="+mj-lt"/>
              <a:buAutoNum type="arabicPeriod"/>
            </a:pPr>
            <a:r>
              <a:rPr lang="en-US" sz="2800" dirty="0" smtClean="0"/>
              <a:t>At the war conferences, what was decided with regards to the future of Germany?</a:t>
            </a:r>
          </a:p>
          <a:p>
            <a:pPr marL="514350" indent="-514350">
              <a:buFont typeface="+mj-lt"/>
              <a:buAutoNum type="arabicPeriod"/>
            </a:pPr>
            <a:r>
              <a:rPr lang="en-US" sz="2800" dirty="0" smtClean="0"/>
              <a:t>What decisions were reached with control of Eastern Europe? Why?</a:t>
            </a:r>
          </a:p>
          <a:p>
            <a:pPr marL="514350" indent="-514350">
              <a:buFont typeface="+mj-lt"/>
              <a:buAutoNum type="arabicPeriod"/>
            </a:pPr>
            <a:r>
              <a:rPr lang="en-US" sz="2800" dirty="0" smtClean="0"/>
              <a:t>What conflicts between the powers existed at the war conferences?</a:t>
            </a:r>
          </a:p>
          <a:p>
            <a:pPr marL="514350" indent="-514350">
              <a:buFont typeface="+mj-lt"/>
              <a:buAutoNum type="arabicPeriod"/>
            </a:pPr>
            <a:r>
              <a:rPr lang="en-US" sz="2800" dirty="0" smtClean="0"/>
              <a:t>How did the Japanese view surrender? Why?</a:t>
            </a:r>
          </a:p>
          <a:p>
            <a:pPr marL="514350" indent="-514350">
              <a:buFont typeface="+mj-lt"/>
              <a:buAutoNum type="arabicPeriod"/>
            </a:pPr>
            <a:r>
              <a:rPr lang="en-US" sz="2800" dirty="0" smtClean="0"/>
              <a:t>THINKER: Look </a:t>
            </a:r>
            <a:r>
              <a:rPr lang="en-US" sz="2800" dirty="0"/>
              <a:t>at the Japanese expansion map on page 623 – why were the Japanese able to seize the European colonies in this region so easily</a:t>
            </a:r>
            <a:r>
              <a:rPr lang="en-US" sz="2800" dirty="0" smtClean="0"/>
              <a:t>?</a:t>
            </a:r>
          </a:p>
          <a:p>
            <a:pPr marL="514350" indent="-514350">
              <a:buFont typeface="+mj-lt"/>
              <a:buAutoNum type="arabicPeriod"/>
            </a:pPr>
            <a:endParaRPr lang="en-US" sz="2800" dirty="0"/>
          </a:p>
        </p:txBody>
      </p:sp>
    </p:spTree>
    <p:extLst>
      <p:ext uri="{BB962C8B-B14F-4D97-AF65-F5344CB8AC3E}">
        <p14:creationId xmlns:p14="http://schemas.microsoft.com/office/powerpoint/2010/main" val="2497690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Following slides were removed to save time, but add in review clips next year!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186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19600" y="666750"/>
            <a:ext cx="4724400" cy="4476750"/>
          </a:xfrm>
        </p:spPr>
        <p:txBody>
          <a:bodyPr>
            <a:noAutofit/>
          </a:bodyPr>
          <a:lstStyle/>
          <a:p>
            <a:pPr marL="292100" indent="-292100">
              <a:lnSpc>
                <a:spcPct val="90000"/>
              </a:lnSpc>
            </a:pPr>
            <a:r>
              <a:rPr lang="en-US" altLang="en-US" sz="2600" b="1" dirty="0" smtClean="0"/>
              <a:t>Battle </a:t>
            </a:r>
            <a:r>
              <a:rPr lang="en-US" altLang="en-US" sz="2600" b="1" dirty="0"/>
              <a:t>of Midway: </a:t>
            </a:r>
            <a:r>
              <a:rPr lang="en-US" altLang="en-US" sz="2600" dirty="0"/>
              <a:t>(6/4/1942)</a:t>
            </a:r>
            <a:r>
              <a:rPr lang="en-US" altLang="en-US" sz="2600" b="1" dirty="0"/>
              <a:t> </a:t>
            </a:r>
            <a:r>
              <a:rPr lang="en-US" altLang="en-US" sz="2600" dirty="0"/>
              <a:t>U.S. wins its first Pacific battle by fighting entirely from the air and destroying the Japanese </a:t>
            </a:r>
            <a:r>
              <a:rPr lang="en-US" altLang="en-US" sz="2600" dirty="0" smtClean="0"/>
              <a:t>navy (trap!) </a:t>
            </a:r>
            <a:endParaRPr lang="en-US" altLang="en-US" sz="2600" dirty="0"/>
          </a:p>
          <a:p>
            <a:pPr marL="292100" indent="-292100">
              <a:lnSpc>
                <a:spcPct val="90000"/>
              </a:lnSpc>
            </a:pPr>
            <a:r>
              <a:rPr lang="en-US" altLang="en-US" sz="2600" b="1" dirty="0" smtClean="0"/>
              <a:t>Code </a:t>
            </a:r>
            <a:r>
              <a:rPr lang="en-US" altLang="en-US" sz="2600" b="1" dirty="0"/>
              <a:t>talkers </a:t>
            </a:r>
            <a:r>
              <a:rPr lang="en-US" altLang="en-US" sz="2600" dirty="0"/>
              <a:t>discovered several planned attacks</a:t>
            </a:r>
          </a:p>
          <a:p>
            <a:pPr marL="292100" indent="-292100">
              <a:lnSpc>
                <a:spcPct val="90000"/>
              </a:lnSpc>
            </a:pPr>
            <a:r>
              <a:rPr lang="en-US" altLang="en-US" sz="2600" dirty="0" smtClean="0"/>
              <a:t>American </a:t>
            </a:r>
            <a:r>
              <a:rPr lang="en-US" altLang="en-US" sz="2600" dirty="0"/>
              <a:t>forces began </a:t>
            </a:r>
            <a:r>
              <a:rPr lang="en-US" altLang="en-US" sz="2600" b="1" dirty="0"/>
              <a:t>island hopping: </a:t>
            </a:r>
            <a:r>
              <a:rPr lang="en-US" altLang="en-US" sz="2600" dirty="0"/>
              <a:t>a military strategy of attacking specific enemy-held islands</a:t>
            </a:r>
            <a:r>
              <a:rPr lang="en-US" altLang="en-US" sz="2600" dirty="0" smtClean="0"/>
              <a:t>.</a:t>
            </a:r>
          </a:p>
          <a:p>
            <a:pPr marL="292100" indent="-292100">
              <a:lnSpc>
                <a:spcPct val="90000"/>
              </a:lnSpc>
            </a:pPr>
            <a:r>
              <a:rPr lang="en-US" altLang="en-US" sz="1800" dirty="0">
                <a:hlinkClick r:id="rId2"/>
              </a:rPr>
              <a:t>https://</a:t>
            </a:r>
            <a:r>
              <a:rPr lang="en-US" altLang="en-US" sz="1800" dirty="0" smtClean="0">
                <a:hlinkClick r:id="rId2"/>
              </a:rPr>
              <a:t>www.youtube.com/watch?v=sKXVTZo6gIg</a:t>
            </a:r>
            <a:endParaRPr lang="en-US" altLang="en-US" sz="1800" dirty="0" smtClean="0"/>
          </a:p>
          <a:p>
            <a:pPr marL="292100" indent="-292100">
              <a:lnSpc>
                <a:spcPct val="90000"/>
              </a:lnSpc>
            </a:pPr>
            <a:endParaRPr lang="en-US" altLang="en-US" sz="2600" dirty="0"/>
          </a:p>
          <a:p>
            <a:pPr marL="292100" indent="-292100">
              <a:lnSpc>
                <a:spcPct val="90000"/>
              </a:lnSpc>
            </a:pPr>
            <a:endParaRPr lang="en-US" altLang="en-US" sz="2600" b="1" dirty="0"/>
          </a:p>
          <a:p>
            <a:pPr marL="292100" indent="-292100">
              <a:lnSpc>
                <a:spcPct val="90000"/>
              </a:lnSpc>
            </a:pPr>
            <a:endParaRPr lang="en-US" altLang="en-US" sz="2600" b="1" dirty="0"/>
          </a:p>
        </p:txBody>
      </p:sp>
      <p:sp>
        <p:nvSpPr>
          <p:cNvPr id="19460" name="Rectangle 4"/>
          <p:cNvSpPr>
            <a:spLocks noGrp="1"/>
          </p:cNvSpPr>
          <p:nvPr>
            <p:ph type="title" idx="4294967295"/>
          </p:nvPr>
        </p:nvSpPr>
        <p:spPr>
          <a:xfrm>
            <a:off x="6350" y="-169069"/>
            <a:ext cx="8839200" cy="857250"/>
          </a:xfrm>
          <a:noFill/>
        </p:spPr>
        <p:txBody>
          <a:bodyPr anchor="b">
            <a:normAutofit/>
            <a:scene3d>
              <a:camera prst="orthographicFront"/>
              <a:lightRig rig="soft" dir="t">
                <a:rot lat="0" lon="0" rev="2400000"/>
              </a:lightRig>
            </a:scene3d>
            <a:sp3d>
              <a:bevelT w="19050" h="12700"/>
            </a:sp3d>
          </a:bodyPr>
          <a:lstStyle/>
          <a:p>
            <a:pPr marL="53975" indent="-53975" eaLnBrk="0" hangingPunct="0">
              <a:defRPr/>
            </a:pPr>
            <a:r>
              <a:rPr lang="en-US" sz="4200" kern="1200" dirty="0">
                <a:latin typeface="+mj-lt"/>
                <a:ea typeface="+mj-ea"/>
                <a:cs typeface="+mj-cs"/>
              </a:rPr>
              <a:t>War in the Pacific: Turning Points</a:t>
            </a:r>
          </a:p>
        </p:txBody>
      </p:sp>
      <p:pic>
        <p:nvPicPr>
          <p:cNvPr id="4098" name="Picture 2" descr="Image result for battle of midwa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02341"/>
            <a:ext cx="4291190" cy="380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80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152400" y="666750"/>
            <a:ext cx="8991600" cy="4476750"/>
          </a:xfrm>
        </p:spPr>
        <p:txBody>
          <a:bodyPr>
            <a:normAutofit fontScale="70000" lnSpcReduction="20000"/>
          </a:bodyPr>
          <a:lstStyle/>
          <a:p>
            <a:pPr marL="292100" indent="-292100"/>
            <a:r>
              <a:rPr lang="en-US" altLang="en-US" sz="3400" b="1" dirty="0"/>
              <a:t>Battle of Guadalcanal: </a:t>
            </a:r>
            <a:r>
              <a:rPr lang="en-US" altLang="en-US" sz="3400" dirty="0"/>
              <a:t>First Japanese-held territory conquered by the U.S</a:t>
            </a:r>
            <a:r>
              <a:rPr lang="en-US" altLang="en-US" sz="3400" dirty="0" smtClean="0"/>
              <a:t>. </a:t>
            </a:r>
            <a:r>
              <a:rPr lang="en-US" altLang="en-US" sz="3400" dirty="0" smtClean="0">
                <a:sym typeface="Wingdings" panose="05000000000000000000" pitchFamily="2" charset="2"/>
              </a:rPr>
              <a:t> huge drop in morale for Japanese</a:t>
            </a:r>
            <a:endParaRPr lang="en-US" altLang="en-US" sz="3400" b="1" dirty="0"/>
          </a:p>
          <a:p>
            <a:pPr marL="292100" indent="-292100"/>
            <a:r>
              <a:rPr lang="en-US" altLang="en-US" sz="3400" b="1" dirty="0"/>
              <a:t>Battle of Leyte Gulf: </a:t>
            </a:r>
            <a:r>
              <a:rPr lang="en-US" altLang="en-US" sz="3400" dirty="0"/>
              <a:t>Greatest naval battle in history; vital to stop oil </a:t>
            </a:r>
            <a:r>
              <a:rPr lang="en-US" altLang="en-US" sz="3400" dirty="0" smtClean="0"/>
              <a:t>production </a:t>
            </a:r>
            <a:r>
              <a:rPr lang="en-US" altLang="en-US" sz="3400" dirty="0" smtClean="0">
                <a:sym typeface="Wingdings" panose="05000000000000000000" pitchFamily="2" charset="2"/>
              </a:rPr>
              <a:t> destroys remainder of Japanese naval fleet</a:t>
            </a:r>
            <a:endParaRPr lang="en-US" altLang="en-US" sz="3400" dirty="0"/>
          </a:p>
          <a:p>
            <a:pPr marL="292100" indent="-292100"/>
            <a:r>
              <a:rPr lang="en-US" altLang="en-US" sz="3400" b="1" dirty="0"/>
              <a:t>Battle of Iwo Jima: </a:t>
            </a:r>
            <a:r>
              <a:rPr lang="en-US" altLang="en-US" sz="3400" dirty="0"/>
              <a:t>Japan is outnumbered; clear </a:t>
            </a:r>
            <a:r>
              <a:rPr lang="en-US" altLang="en-US" sz="3400" dirty="0" smtClean="0"/>
              <a:t>victory and morale boost for Allies</a:t>
            </a:r>
          </a:p>
          <a:p>
            <a:pPr marL="692150" lvl="1" indent="-292100"/>
            <a:r>
              <a:rPr lang="en-US" altLang="en-US" dirty="0">
                <a:hlinkClick r:id="rId2"/>
              </a:rPr>
              <a:t>https://</a:t>
            </a:r>
            <a:r>
              <a:rPr lang="en-US" altLang="en-US" dirty="0" smtClean="0">
                <a:hlinkClick r:id="rId2"/>
              </a:rPr>
              <a:t>www.youtube.com/watch?v=5Y0gdFisD9k</a:t>
            </a:r>
            <a:endParaRPr lang="en-US" altLang="en-US" dirty="0"/>
          </a:p>
          <a:p>
            <a:pPr marL="292100" indent="-292100"/>
            <a:r>
              <a:rPr lang="en-US" altLang="en-US" sz="3400" b="1" dirty="0"/>
              <a:t>Battle of Okinawa: </a:t>
            </a:r>
            <a:r>
              <a:rPr lang="en-US" altLang="en-US" sz="3400" dirty="0"/>
              <a:t>Last obstacle to an Allied invasion of the Japanese home </a:t>
            </a:r>
            <a:r>
              <a:rPr lang="en-US" altLang="en-US" sz="3400" dirty="0" smtClean="0"/>
              <a:t>islands </a:t>
            </a:r>
            <a:r>
              <a:rPr lang="en-US" altLang="en-US" sz="3400" dirty="0" smtClean="0">
                <a:sym typeface="Wingdings" panose="05000000000000000000" pitchFamily="2" charset="2"/>
              </a:rPr>
              <a:t> showed Allies what invasion of Japan would be like so…</a:t>
            </a:r>
            <a:endParaRPr lang="en-US" altLang="en-US" sz="3400" dirty="0"/>
          </a:p>
          <a:p>
            <a:pPr marL="692150" lvl="1" indent="-292100"/>
            <a:r>
              <a:rPr lang="en-US" altLang="en-US" sz="3400" dirty="0"/>
              <a:t>Began bombing campaign in </a:t>
            </a:r>
            <a:r>
              <a:rPr lang="en-US" altLang="en-US" sz="3400" dirty="0" smtClean="0"/>
              <a:t>Tokyo</a:t>
            </a:r>
          </a:p>
          <a:p>
            <a:pPr marL="692150" lvl="1" indent="-292100"/>
            <a:r>
              <a:rPr lang="en-US" altLang="en-US" sz="3400" dirty="0" smtClean="0"/>
              <a:t>Decided to use the atomic bomb</a:t>
            </a:r>
          </a:p>
          <a:p>
            <a:pPr marL="692150" lvl="1" indent="-292100"/>
            <a:r>
              <a:rPr lang="en-US" altLang="en-US" sz="2600" dirty="0">
                <a:hlinkClick r:id="rId3"/>
              </a:rPr>
              <a:t>https://</a:t>
            </a:r>
            <a:r>
              <a:rPr lang="en-US" altLang="en-US" sz="2600" dirty="0" smtClean="0">
                <a:hlinkClick r:id="rId3"/>
              </a:rPr>
              <a:t>www.youtube.com/watch?v=v3Lbv0K8gCs</a:t>
            </a:r>
            <a:endParaRPr lang="en-US" altLang="en-US" sz="2600" dirty="0"/>
          </a:p>
          <a:p>
            <a:pPr marL="292100" indent="-292100">
              <a:buFontTx/>
              <a:buNone/>
            </a:pPr>
            <a:endParaRPr lang="en-US" altLang="en-US" b="1" dirty="0"/>
          </a:p>
        </p:txBody>
      </p:sp>
      <p:sp>
        <p:nvSpPr>
          <p:cNvPr id="20484" name="Rectangle 4"/>
          <p:cNvSpPr>
            <a:spLocks noGrp="1"/>
          </p:cNvSpPr>
          <p:nvPr>
            <p:ph type="title" idx="4294967295"/>
          </p:nvPr>
        </p:nvSpPr>
        <p:spPr>
          <a:xfrm>
            <a:off x="436562" y="3572"/>
            <a:ext cx="8229600" cy="739378"/>
          </a:xfrm>
          <a:noFill/>
        </p:spPr>
        <p:txBody>
          <a:bodyPr anchor="b">
            <a:normAutofit fontScale="90000"/>
            <a:scene3d>
              <a:camera prst="orthographicFront"/>
              <a:lightRig rig="soft" dir="t">
                <a:rot lat="0" lon="0" rev="2400000"/>
              </a:lightRig>
            </a:scene3d>
            <a:sp3d>
              <a:bevelT w="19050" h="12700"/>
            </a:sp3d>
          </a:bodyPr>
          <a:lstStyle/>
          <a:p>
            <a:pPr marL="53975" indent="-53975" eaLnBrk="0" hangingPunct="0">
              <a:defRPr/>
            </a:pPr>
            <a:r>
              <a:rPr lang="en-US" sz="4600" kern="1200" dirty="0">
                <a:latin typeface="+mj-lt"/>
                <a:ea typeface="+mj-ea"/>
                <a:cs typeface="+mj-cs"/>
              </a:rPr>
              <a:t>Allied Offensives: 1943-1944</a:t>
            </a:r>
          </a:p>
        </p:txBody>
      </p:sp>
    </p:spTree>
    <p:extLst>
      <p:ext uri="{BB962C8B-B14F-4D97-AF65-F5344CB8AC3E}">
        <p14:creationId xmlns:p14="http://schemas.microsoft.com/office/powerpoint/2010/main" val="3630165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Discussion</a:t>
            </a:r>
          </a:p>
        </p:txBody>
      </p:sp>
      <p:sp>
        <p:nvSpPr>
          <p:cNvPr id="125955" name="Rectangle 3"/>
          <p:cNvSpPr>
            <a:spLocks noGrp="1" noChangeArrowheads="1"/>
          </p:cNvSpPr>
          <p:nvPr>
            <p:ph type="body" idx="1"/>
          </p:nvPr>
        </p:nvSpPr>
        <p:spPr/>
        <p:txBody>
          <a:bodyPr>
            <a:normAutofit fontScale="92500" lnSpcReduction="20000"/>
          </a:bodyPr>
          <a:lstStyle/>
          <a:p>
            <a:r>
              <a:rPr lang="en-US" altLang="en-US" dirty="0"/>
              <a:t>Was the atomic bomb the right thing to do?</a:t>
            </a:r>
          </a:p>
          <a:p>
            <a:r>
              <a:rPr lang="en-US" altLang="en-US" dirty="0" smtClean="0"/>
              <a:t>In your notes, </a:t>
            </a:r>
            <a:r>
              <a:rPr lang="en-US" altLang="en-US" dirty="0"/>
              <a:t>divide the paper in ½. </a:t>
            </a:r>
          </a:p>
          <a:p>
            <a:r>
              <a:rPr lang="en-US" altLang="en-US" dirty="0"/>
              <a:t>In one column, list pro arguments.</a:t>
            </a:r>
          </a:p>
          <a:p>
            <a:r>
              <a:rPr lang="en-US" altLang="en-US" dirty="0"/>
              <a:t>In the other column, list anti arguments. </a:t>
            </a:r>
            <a:endParaRPr lang="en-US" altLang="en-US" dirty="0" smtClean="0"/>
          </a:p>
          <a:p>
            <a:r>
              <a:rPr lang="en-US" altLang="en-US" dirty="0" smtClean="0"/>
              <a:t>Come up with at least four arguments for each side! </a:t>
            </a:r>
          </a:p>
          <a:p>
            <a:r>
              <a:rPr lang="en-US" altLang="en-US" dirty="0" smtClean="0"/>
              <a:t>Be ready to discuss! </a:t>
            </a:r>
            <a:endParaRPr lang="en-US" altLang="en-US" dirty="0"/>
          </a:p>
          <a:p>
            <a:pPr>
              <a:buFontTx/>
              <a:buNone/>
            </a:pPr>
            <a:endParaRPr lang="en-US" altLang="en-US" dirty="0"/>
          </a:p>
        </p:txBody>
      </p:sp>
    </p:spTree>
    <p:extLst>
      <p:ext uri="{BB962C8B-B14F-4D97-AF65-F5344CB8AC3E}">
        <p14:creationId xmlns:p14="http://schemas.microsoft.com/office/powerpoint/2010/main" val="2798556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p:cNvSpPr>
          <p:nvPr>
            <p:ph type="title" idx="4294967295"/>
          </p:nvPr>
        </p:nvSpPr>
        <p:spPr>
          <a:xfrm>
            <a:off x="463550" y="3572"/>
            <a:ext cx="8229600" cy="857250"/>
          </a:xfrm>
          <a:noFill/>
        </p:spPr>
        <p:txBody>
          <a:bodyPr anchor="b">
            <a:normAutofit/>
            <a:scene3d>
              <a:camera prst="orthographicFront"/>
              <a:lightRig rig="soft" dir="t">
                <a:rot lat="0" lon="0" rev="2400000"/>
              </a:lightRig>
            </a:scene3d>
            <a:sp3d>
              <a:bevelT w="19050" h="12700"/>
            </a:sp3d>
          </a:bodyPr>
          <a:lstStyle/>
          <a:p>
            <a:pPr marL="53975" indent="-53975" eaLnBrk="0" hangingPunct="0">
              <a:defRPr/>
            </a:pPr>
            <a:r>
              <a:rPr lang="en-US" sz="4200" kern="1200" dirty="0">
                <a:latin typeface="+mj-lt"/>
                <a:ea typeface="+mj-ea"/>
                <a:cs typeface="+mj-cs"/>
              </a:rPr>
              <a:t>Civilian </a:t>
            </a:r>
            <a:r>
              <a:rPr lang="en-US" sz="4200" kern="1200" dirty="0" smtClean="0">
                <a:latin typeface="+mj-lt"/>
                <a:ea typeface="+mj-ea"/>
                <a:cs typeface="+mj-cs"/>
              </a:rPr>
              <a:t>Warnings Pre-Hiroshima</a:t>
            </a:r>
            <a:endParaRPr lang="en-US" sz="4200" kern="1200" dirty="0">
              <a:latin typeface="+mj-lt"/>
              <a:ea typeface="+mj-ea"/>
              <a:cs typeface="+mj-cs"/>
            </a:endParaRPr>
          </a:p>
        </p:txBody>
      </p:sp>
      <p:sp>
        <p:nvSpPr>
          <p:cNvPr id="121859" name="Rectangle 3"/>
          <p:cNvSpPr>
            <a:spLocks noGrp="1"/>
          </p:cNvSpPr>
          <p:nvPr>
            <p:ph type="body" idx="4294967295"/>
          </p:nvPr>
        </p:nvSpPr>
        <p:spPr>
          <a:xfrm>
            <a:off x="0" y="1085850"/>
            <a:ext cx="8991600" cy="3943350"/>
          </a:xfrm>
        </p:spPr>
        <p:txBody>
          <a:bodyPr>
            <a:normAutofit lnSpcReduction="10000"/>
          </a:bodyPr>
          <a:lstStyle/>
          <a:p>
            <a:pPr marL="292100" indent="-292100">
              <a:lnSpc>
                <a:spcPct val="80000"/>
              </a:lnSpc>
            </a:pPr>
            <a:r>
              <a:rPr lang="en-US" altLang="en-US" sz="2400" b="1" dirty="0"/>
              <a:t>TO THE JAPANESE PEOPLE:</a:t>
            </a:r>
            <a:r>
              <a:rPr lang="en-US" altLang="en-US" sz="2400" dirty="0"/>
              <a:t/>
            </a:r>
            <a:br>
              <a:rPr lang="en-US" altLang="en-US" sz="2400" dirty="0"/>
            </a:br>
            <a:r>
              <a:rPr lang="en-US" altLang="en-US" sz="2400" dirty="0"/>
              <a:t>America asks that you take immediate heed of what we say on this leaflet.</a:t>
            </a:r>
          </a:p>
          <a:p>
            <a:pPr marL="292100" indent="-292100">
              <a:lnSpc>
                <a:spcPct val="80000"/>
              </a:lnSpc>
            </a:pPr>
            <a:r>
              <a:rPr lang="en-US" altLang="en-US" sz="2400" dirty="0"/>
              <a:t>We are in possession of the </a:t>
            </a:r>
            <a:r>
              <a:rPr lang="en-US" altLang="en-US" sz="2400" u="sng" dirty="0"/>
              <a:t>most destructive explosive ever devised by man</a:t>
            </a:r>
            <a:r>
              <a:rPr lang="en-US" altLang="en-US" sz="2400" dirty="0"/>
              <a:t>. A single one of our newly developed atomic bombs is actually the equivalent in explosive power to what 2000 of our giant B-29s can carry on a single mission. This awful fact is one for you to ponder and we solemnly assure you it is grimly accurate.</a:t>
            </a:r>
          </a:p>
          <a:p>
            <a:pPr marL="292100" indent="-292100">
              <a:lnSpc>
                <a:spcPct val="80000"/>
              </a:lnSpc>
            </a:pPr>
            <a:r>
              <a:rPr lang="en-US" altLang="en-US" sz="2400" dirty="0"/>
              <a:t>We </a:t>
            </a:r>
            <a:r>
              <a:rPr lang="en-US" altLang="en-US" sz="2400" u="sng" dirty="0"/>
              <a:t>urge that you accept these consequences </a:t>
            </a:r>
            <a:r>
              <a:rPr lang="en-US" altLang="en-US" sz="2400" dirty="0"/>
              <a:t>and begin the work of building a new, better and peace-loving Japan.</a:t>
            </a:r>
          </a:p>
          <a:p>
            <a:pPr marL="292100" indent="-292100">
              <a:lnSpc>
                <a:spcPct val="80000"/>
              </a:lnSpc>
            </a:pPr>
            <a:r>
              <a:rPr lang="en-US" altLang="en-US" sz="2400" u="sng" dirty="0"/>
              <a:t>You should take steps now to cease military resistance. Otherwise, we shall resolutely employ this bomb </a:t>
            </a:r>
            <a:r>
              <a:rPr lang="en-US" altLang="en-US" sz="2400" dirty="0"/>
              <a:t>and all our other superior weapons to promptly and forcefully end the war.</a:t>
            </a:r>
          </a:p>
          <a:p>
            <a:pPr marL="292100" indent="-292100">
              <a:lnSpc>
                <a:spcPct val="80000"/>
              </a:lnSpc>
              <a:buFontTx/>
              <a:buNone/>
            </a:pPr>
            <a:endParaRPr lang="en-US" altLang="en-US" sz="2400" b="1" dirty="0"/>
          </a:p>
          <a:p>
            <a:pPr marL="292100" indent="-292100">
              <a:lnSpc>
                <a:spcPct val="80000"/>
              </a:lnSpc>
            </a:pPr>
            <a:endParaRPr lang="en-US" altLang="en-US" sz="2400" b="1" dirty="0"/>
          </a:p>
        </p:txBody>
      </p:sp>
    </p:spTree>
    <p:extLst>
      <p:ext uri="{BB962C8B-B14F-4D97-AF65-F5344CB8AC3E}">
        <p14:creationId xmlns:p14="http://schemas.microsoft.com/office/powerpoint/2010/main" val="2508718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a:xfrm>
            <a:off x="463550" y="-223838"/>
            <a:ext cx="8229600" cy="857250"/>
          </a:xfrm>
          <a:noFill/>
        </p:spPr>
        <p:txBody>
          <a:bodyPr anchor="b">
            <a:normAutofit/>
            <a:scene3d>
              <a:camera prst="orthographicFront"/>
              <a:lightRig rig="soft" dir="t">
                <a:rot lat="0" lon="0" rev="2400000"/>
              </a:lightRig>
            </a:scene3d>
            <a:sp3d>
              <a:bevelT w="19050" h="12700"/>
            </a:sp3d>
          </a:bodyPr>
          <a:lstStyle/>
          <a:p>
            <a:pPr marL="53975" indent="-53975" eaLnBrk="0" hangingPunct="0">
              <a:defRPr/>
            </a:pPr>
            <a:r>
              <a:rPr lang="en-US" sz="4200" kern="1200" dirty="0">
                <a:latin typeface="+mj-lt"/>
                <a:ea typeface="+mj-ea"/>
                <a:cs typeface="+mj-cs"/>
              </a:rPr>
              <a:t>Civilian Warning Pre-Nagasaki</a:t>
            </a:r>
          </a:p>
        </p:txBody>
      </p:sp>
      <p:sp>
        <p:nvSpPr>
          <p:cNvPr id="122883" name="Rectangle 3"/>
          <p:cNvSpPr>
            <a:spLocks noGrp="1"/>
          </p:cNvSpPr>
          <p:nvPr>
            <p:ph type="body" idx="4294967295"/>
          </p:nvPr>
        </p:nvSpPr>
        <p:spPr>
          <a:xfrm>
            <a:off x="0" y="628650"/>
            <a:ext cx="9144000" cy="4514850"/>
          </a:xfrm>
        </p:spPr>
        <p:txBody>
          <a:bodyPr>
            <a:normAutofit lnSpcReduction="10000"/>
          </a:bodyPr>
          <a:lstStyle/>
          <a:p>
            <a:pPr marL="292100" indent="-292100">
              <a:lnSpc>
                <a:spcPct val="80000"/>
              </a:lnSpc>
            </a:pPr>
            <a:r>
              <a:rPr lang="en-US" altLang="en-US" sz="2000" b="1" dirty="0"/>
              <a:t>ATTENTION JAPANESE PEOPLE. EVACUATE YOUR CITIES.</a:t>
            </a:r>
            <a:r>
              <a:rPr lang="en-US" altLang="en-US" sz="2000" dirty="0"/>
              <a:t/>
            </a:r>
            <a:br>
              <a:rPr lang="en-US" altLang="en-US" sz="2000" dirty="0"/>
            </a:br>
            <a:r>
              <a:rPr lang="en-US" altLang="en-US" sz="2000" dirty="0"/>
              <a:t>Because </a:t>
            </a:r>
            <a:r>
              <a:rPr lang="en-US" altLang="en-US" sz="2000" u="sng" dirty="0"/>
              <a:t>your military leaders have rejected the thirteen part surrender declaration, two momentous events have occurred in the last few days.</a:t>
            </a:r>
          </a:p>
          <a:p>
            <a:pPr marL="292100" indent="-292100">
              <a:lnSpc>
                <a:spcPct val="80000"/>
              </a:lnSpc>
            </a:pPr>
            <a:r>
              <a:rPr lang="en-US" altLang="en-US" sz="2000" dirty="0"/>
              <a:t>The </a:t>
            </a:r>
            <a:r>
              <a:rPr lang="en-US" altLang="en-US" sz="2000" u="sng" dirty="0"/>
              <a:t>Soviet Union</a:t>
            </a:r>
            <a:r>
              <a:rPr lang="en-US" altLang="en-US" sz="2000" dirty="0"/>
              <a:t>, because of this rejection on the part of the military has notified your Ambassador Sato that it </a:t>
            </a:r>
            <a:r>
              <a:rPr lang="en-US" altLang="en-US" sz="2000" u="sng" dirty="0"/>
              <a:t>has declared war on your nation. Thus, all powerful countries of the world are now at war with you.</a:t>
            </a:r>
          </a:p>
          <a:p>
            <a:pPr marL="292100" indent="-292100">
              <a:lnSpc>
                <a:spcPct val="80000"/>
              </a:lnSpc>
            </a:pPr>
            <a:r>
              <a:rPr lang="en-US" altLang="en-US" sz="2000" dirty="0"/>
              <a:t>Also, </a:t>
            </a:r>
            <a:r>
              <a:rPr lang="en-US" altLang="en-US" sz="2000" u="sng" dirty="0"/>
              <a:t>because of your leaders' refusal to accept the surrender </a:t>
            </a:r>
            <a:r>
              <a:rPr lang="en-US" altLang="en-US" sz="2000" dirty="0"/>
              <a:t>declaration that would enable Japan to honorably end this useless war, </a:t>
            </a:r>
            <a:r>
              <a:rPr lang="en-US" altLang="en-US" sz="2000" u="sng" dirty="0"/>
              <a:t>we have employed our atomic bomb</a:t>
            </a:r>
            <a:r>
              <a:rPr lang="en-US" altLang="en-US" sz="2000" dirty="0"/>
              <a:t>.</a:t>
            </a:r>
          </a:p>
          <a:p>
            <a:pPr marL="292100" indent="-292100">
              <a:lnSpc>
                <a:spcPct val="80000"/>
              </a:lnSpc>
            </a:pPr>
            <a:r>
              <a:rPr lang="en-US" altLang="en-US" sz="2000" u="sng" dirty="0" smtClean="0"/>
              <a:t>Hiroshima </a:t>
            </a:r>
            <a:r>
              <a:rPr lang="en-US" altLang="en-US" sz="2000" u="sng" dirty="0"/>
              <a:t>was virtually destroyed.</a:t>
            </a:r>
          </a:p>
          <a:p>
            <a:pPr marL="292100" indent="-292100">
              <a:lnSpc>
                <a:spcPct val="80000"/>
              </a:lnSpc>
            </a:pPr>
            <a:r>
              <a:rPr lang="en-US" altLang="en-US" sz="2000" u="sng" dirty="0"/>
              <a:t>Before we use this bomb again and again to destroy every resource of the military by which they are prolonging this useless war, petition the emperor now to end the war.</a:t>
            </a:r>
            <a:r>
              <a:rPr lang="en-US" altLang="en-US" sz="2000" dirty="0"/>
              <a:t> Our president has </a:t>
            </a:r>
            <a:r>
              <a:rPr lang="en-US" altLang="en-US" sz="2000" u="sng" dirty="0"/>
              <a:t>outlined for you the thirteen consequences of an honorable surrender. We urge that you accept these consequences </a:t>
            </a:r>
            <a:r>
              <a:rPr lang="en-US" altLang="en-US" sz="2000" dirty="0"/>
              <a:t>and begin the work of building a new, better, and peace-loving Japan.</a:t>
            </a:r>
          </a:p>
          <a:p>
            <a:pPr marL="292100" indent="-292100">
              <a:lnSpc>
                <a:spcPct val="80000"/>
              </a:lnSpc>
            </a:pPr>
            <a:r>
              <a:rPr lang="en-US" altLang="en-US" sz="2000" u="sng" dirty="0"/>
              <a:t>Act at once or we shall resolutely employ this bomb </a:t>
            </a:r>
            <a:r>
              <a:rPr lang="en-US" altLang="en-US" sz="2000" dirty="0"/>
              <a:t>and all our other superior weapons to promptly and forcefully end the war.</a:t>
            </a:r>
            <a:endParaRPr lang="en-US" altLang="en-US" sz="2000" b="1" dirty="0"/>
          </a:p>
          <a:p>
            <a:pPr marL="292100" indent="-292100">
              <a:lnSpc>
                <a:spcPct val="80000"/>
              </a:lnSpc>
            </a:pPr>
            <a:r>
              <a:rPr lang="en-US" altLang="en-US" sz="2000" b="1" dirty="0"/>
              <a:t>EVACUATE YOUR CITIES.</a:t>
            </a:r>
          </a:p>
          <a:p>
            <a:pPr marL="292100" indent="-292100">
              <a:lnSpc>
                <a:spcPct val="80000"/>
              </a:lnSpc>
            </a:pPr>
            <a:endParaRPr lang="en-US" altLang="en-US" sz="2000" dirty="0"/>
          </a:p>
        </p:txBody>
      </p:sp>
    </p:spTree>
    <p:extLst>
      <p:ext uri="{BB962C8B-B14F-4D97-AF65-F5344CB8AC3E}">
        <p14:creationId xmlns:p14="http://schemas.microsoft.com/office/powerpoint/2010/main" val="3921647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do YOU think? Was dropping the atomic bomb the right thing to do?</a:t>
            </a:r>
            <a:endParaRPr lang="en-US" dirty="0"/>
          </a:p>
        </p:txBody>
      </p:sp>
      <p:sp>
        <p:nvSpPr>
          <p:cNvPr id="6" name="Text Placeholder 5"/>
          <p:cNvSpPr>
            <a:spLocks noGrp="1"/>
          </p:cNvSpPr>
          <p:nvPr>
            <p:ph type="body" idx="1"/>
          </p:nvPr>
        </p:nvSpPr>
        <p:spPr/>
        <p:txBody>
          <a:bodyPr>
            <a:normAutofit/>
          </a:bodyPr>
          <a:lstStyle/>
          <a:p>
            <a:r>
              <a:rPr lang="en-US" dirty="0" smtClean="0">
                <a:solidFill>
                  <a:srgbClr val="00B050"/>
                </a:solidFill>
              </a:rPr>
              <a:t>PRO BOMB!	</a:t>
            </a:r>
            <a:r>
              <a:rPr lang="en-US" dirty="0" smtClean="0"/>
              <a:t>	</a:t>
            </a:r>
            <a:endParaRPr lang="en-US" dirty="0"/>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dirty="0" smtClean="0">
                <a:solidFill>
                  <a:srgbClr val="FF0000"/>
                </a:solidFill>
              </a:rPr>
              <a:t>ANTI BOMB!</a:t>
            </a:r>
            <a:endParaRPr lang="en-US" dirty="0">
              <a:solidFill>
                <a:srgbClr val="FF0000"/>
              </a:solidFill>
            </a:endParaRPr>
          </a:p>
        </p:txBody>
      </p:sp>
      <p:sp>
        <p:nvSpPr>
          <p:cNvPr id="9" name="Content Placeholder 8"/>
          <p:cNvSpPr>
            <a:spLocks noGrp="1"/>
          </p:cNvSpPr>
          <p:nvPr>
            <p:ph sz="quarter" idx="4"/>
          </p:nvPr>
        </p:nvSpPr>
        <p:spPr/>
        <p:txBody>
          <a:bodyPr/>
          <a:lstStyle/>
          <a:p>
            <a:endParaRPr lang="en-US"/>
          </a:p>
        </p:txBody>
      </p:sp>
    </p:spTree>
    <p:extLst>
      <p:ext uri="{BB962C8B-B14F-4D97-AF65-F5344CB8AC3E}">
        <p14:creationId xmlns:p14="http://schemas.microsoft.com/office/powerpoint/2010/main" val="20531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were </a:t>
            </a:r>
            <a:r>
              <a:rPr lang="en-US" b="1" dirty="0" smtClean="0"/>
              <a:t>aircraft carriers</a:t>
            </a:r>
            <a:r>
              <a:rPr lang="en-US" dirty="0" smtClean="0"/>
              <a:t> so vital to WWII in the Pacific?</a:t>
            </a:r>
            <a:endParaRPr lang="en-US" dirty="0"/>
          </a:p>
        </p:txBody>
      </p:sp>
      <p:pic>
        <p:nvPicPr>
          <p:cNvPr id="1026" name="Picture 2" descr="Image result for wwii us aircraft carri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45" y="1276350"/>
            <a:ext cx="4169165" cy="304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6710" y="4354512"/>
            <a:ext cx="4038600" cy="523220"/>
          </a:xfrm>
          <a:prstGeom prst="rect">
            <a:avLst/>
          </a:prstGeom>
          <a:noFill/>
        </p:spPr>
        <p:txBody>
          <a:bodyPr wrap="square" rtlCol="0">
            <a:spAutoFit/>
          </a:bodyPr>
          <a:lstStyle/>
          <a:p>
            <a:pPr algn="ctr"/>
            <a:r>
              <a:rPr lang="en-US" sz="2800" i="1" dirty="0" smtClean="0"/>
              <a:t>USS Ticonderoga</a:t>
            </a:r>
            <a:endParaRPr lang="en-US" sz="2800" i="1"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199" y="1276350"/>
            <a:ext cx="4570586"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2192" y="4354512"/>
            <a:ext cx="4038600" cy="523220"/>
          </a:xfrm>
          <a:prstGeom prst="rect">
            <a:avLst/>
          </a:prstGeom>
          <a:noFill/>
        </p:spPr>
        <p:txBody>
          <a:bodyPr wrap="square" rtlCol="0">
            <a:spAutoFit/>
          </a:bodyPr>
          <a:lstStyle/>
          <a:p>
            <a:pPr algn="ctr"/>
            <a:r>
              <a:rPr lang="en-US" sz="2800" i="1" dirty="0" smtClean="0"/>
              <a:t>Japanese </a:t>
            </a:r>
            <a:r>
              <a:rPr lang="en-US" sz="2800" i="1" dirty="0" err="1" smtClean="0"/>
              <a:t>Hosho</a:t>
            </a:r>
            <a:endParaRPr lang="en-US" sz="2800" i="1" dirty="0"/>
          </a:p>
        </p:txBody>
      </p:sp>
    </p:spTree>
    <p:extLst>
      <p:ext uri="{BB962C8B-B14F-4D97-AF65-F5344CB8AC3E}">
        <p14:creationId xmlns:p14="http://schemas.microsoft.com/office/powerpoint/2010/main" val="1835667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457200" y="190500"/>
            <a:ext cx="8229600" cy="857250"/>
          </a:xfrm>
          <a:noFill/>
        </p:spPr>
        <p:txBody>
          <a:bodyPr anchor="b">
            <a:normAutofit/>
            <a:scene3d>
              <a:camera prst="orthographicFront"/>
              <a:lightRig rig="soft" dir="t">
                <a:rot lat="0" lon="0" rev="2400000"/>
              </a:lightRig>
            </a:scene3d>
            <a:sp3d>
              <a:bevelT w="19050" h="12700"/>
            </a:sp3d>
          </a:bodyPr>
          <a:lstStyle/>
          <a:p>
            <a:pPr marL="53975" indent="-53975" eaLnBrk="0" hangingPunct="0">
              <a:defRPr/>
            </a:pPr>
            <a:r>
              <a:rPr lang="en-US" sz="4200" kern="1200" dirty="0">
                <a:latin typeface="+mj-lt"/>
                <a:ea typeface="+mj-ea"/>
                <a:cs typeface="+mj-cs"/>
              </a:rPr>
              <a:t>Japanese </a:t>
            </a:r>
            <a:r>
              <a:rPr lang="en-US" sz="4200" kern="1200" dirty="0" smtClean="0">
                <a:latin typeface="+mj-lt"/>
                <a:ea typeface="+mj-ea"/>
                <a:cs typeface="+mj-cs"/>
              </a:rPr>
              <a:t>Offensives: </a:t>
            </a:r>
            <a:r>
              <a:rPr lang="en-US" sz="4200" kern="1200" dirty="0">
                <a:latin typeface="+mj-lt"/>
                <a:ea typeface="+mj-ea"/>
                <a:cs typeface="+mj-cs"/>
              </a:rPr>
              <a:t>1941-1942</a:t>
            </a:r>
          </a:p>
        </p:txBody>
      </p:sp>
      <p:sp>
        <p:nvSpPr>
          <p:cNvPr id="51203" name="Rectangle 3"/>
          <p:cNvSpPr>
            <a:spLocks noGrp="1"/>
          </p:cNvSpPr>
          <p:nvPr>
            <p:ph type="body" idx="4294967295"/>
          </p:nvPr>
        </p:nvSpPr>
        <p:spPr/>
        <p:txBody>
          <a:bodyPr>
            <a:normAutofit fontScale="92500" lnSpcReduction="10000"/>
          </a:bodyPr>
          <a:lstStyle/>
          <a:p>
            <a:pPr marL="292100" indent="-292100"/>
            <a:r>
              <a:rPr lang="en-US" altLang="en-US" sz="3400" dirty="0"/>
              <a:t>Japan attacks American and British military bases across the Western Pacific.</a:t>
            </a:r>
          </a:p>
          <a:p>
            <a:pPr marL="292100" indent="-292100"/>
            <a:r>
              <a:rPr lang="en-US" altLang="en-US" sz="3400" dirty="0"/>
              <a:t>Rapid conquests of Hong Kong, Burma, New Guinea, India</a:t>
            </a:r>
          </a:p>
          <a:p>
            <a:pPr marL="292100" indent="-292100">
              <a:lnSpc>
                <a:spcPct val="90000"/>
              </a:lnSpc>
            </a:pPr>
            <a:r>
              <a:rPr lang="en-US" altLang="en-US" sz="3600" dirty="0"/>
              <a:t>Navy used </a:t>
            </a:r>
            <a:r>
              <a:rPr lang="en-US" altLang="en-US" sz="3600" b="1" i="1" dirty="0"/>
              <a:t>kamikazes, </a:t>
            </a:r>
            <a:r>
              <a:rPr lang="en-US" altLang="en-US" sz="3600" dirty="0"/>
              <a:t>or suicide planes</a:t>
            </a:r>
            <a:endParaRPr lang="en-US" altLang="en-US" sz="4000" dirty="0"/>
          </a:p>
          <a:p>
            <a:pPr marL="292100" indent="-292100">
              <a:lnSpc>
                <a:spcPct val="90000"/>
              </a:lnSpc>
            </a:pPr>
            <a:r>
              <a:rPr lang="en-US" altLang="en-US" sz="3600" dirty="0" smtClean="0"/>
              <a:t>By </a:t>
            </a:r>
            <a:r>
              <a:rPr lang="en-US" altLang="en-US" sz="3600" dirty="0"/>
              <a:t>mid-1942 it became difficult for </a:t>
            </a:r>
            <a:r>
              <a:rPr lang="en-US" altLang="en-US" sz="3600" dirty="0" smtClean="0"/>
              <a:t>Japan </a:t>
            </a:r>
            <a:r>
              <a:rPr lang="en-US" altLang="en-US" sz="3600" dirty="0"/>
              <a:t>to maintain control of vast empire.</a:t>
            </a:r>
          </a:p>
          <a:p>
            <a:pPr marL="292100" indent="-292100"/>
            <a:endParaRPr lang="en-US" altLang="en-US" sz="3400" dirty="0"/>
          </a:p>
        </p:txBody>
      </p:sp>
    </p:spTree>
    <p:extLst>
      <p:ext uri="{BB962C8B-B14F-4D97-AF65-F5344CB8AC3E}">
        <p14:creationId xmlns:p14="http://schemas.microsoft.com/office/powerpoint/2010/main" val="208074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342900"/>
            <a:ext cx="3886200" cy="857250"/>
          </a:xfrm>
        </p:spPr>
        <p:txBody>
          <a:bodyPr/>
          <a:lstStyle/>
          <a:p>
            <a:r>
              <a:rPr lang="en-US" altLang="en-US"/>
              <a:t>Kamikaze</a:t>
            </a:r>
          </a:p>
        </p:txBody>
      </p:sp>
      <p:pic>
        <p:nvPicPr>
          <p:cNvPr id="78851" name="Picture 3" descr="Kamikaze_z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198"/>
            <a:ext cx="5867400" cy="3568303"/>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kamik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19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5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p:cNvSpPr>
          <p:nvPr>
            <p:ph type="title" idx="4294967295"/>
          </p:nvPr>
        </p:nvSpPr>
        <p:spPr>
          <a:xfrm>
            <a:off x="457200" y="361950"/>
            <a:ext cx="8229600" cy="857250"/>
          </a:xfrm>
          <a:noFill/>
        </p:spPr>
        <p:txBody>
          <a:bodyPr anchor="b">
            <a:normAutofit fontScale="90000"/>
            <a:scene3d>
              <a:camera prst="orthographicFront"/>
              <a:lightRig rig="soft" dir="t">
                <a:rot lat="0" lon="0" rev="2400000"/>
              </a:lightRig>
            </a:scene3d>
            <a:sp3d>
              <a:bevelT w="19050" h="12700"/>
            </a:sp3d>
          </a:bodyPr>
          <a:lstStyle/>
          <a:p>
            <a:pPr marL="53975" indent="-53975" eaLnBrk="0" hangingPunct="0">
              <a:defRPr/>
            </a:pPr>
            <a:r>
              <a:rPr lang="en-US" sz="4200" kern="1200" dirty="0">
                <a:latin typeface="+mj-lt"/>
                <a:ea typeface="+mj-ea"/>
                <a:cs typeface="+mj-cs"/>
              </a:rPr>
              <a:t>Japanese battleships Yamashiro, Fuso and </a:t>
            </a:r>
            <a:r>
              <a:rPr lang="en-US" sz="4200" kern="1200" dirty="0" err="1">
                <a:latin typeface="+mj-lt"/>
                <a:ea typeface="+mj-ea"/>
                <a:cs typeface="+mj-cs"/>
              </a:rPr>
              <a:t>Haruna</a:t>
            </a:r>
            <a:r>
              <a:rPr lang="en-US" sz="4200" kern="1200" dirty="0">
                <a:latin typeface="+mj-lt"/>
                <a:ea typeface="+mj-ea"/>
                <a:cs typeface="+mj-cs"/>
              </a:rPr>
              <a:t> </a:t>
            </a:r>
          </a:p>
        </p:txBody>
      </p:sp>
      <p:pic>
        <p:nvPicPr>
          <p:cNvPr id="98307" name="Picture 6" descr="File:Japanese battleships Yamashiro, Fuso and Harun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60873"/>
            <a:ext cx="7696200" cy="38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294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p:cNvSpPr>
          <p:nvPr>
            <p:ph type="title" idx="4294967295"/>
          </p:nvPr>
        </p:nvSpPr>
        <p:spPr>
          <a:xfrm>
            <a:off x="457200" y="190500"/>
            <a:ext cx="8229600" cy="857250"/>
          </a:xfrm>
          <a:noFill/>
        </p:spPr>
        <p:txBody>
          <a:bodyPr anchor="b">
            <a:normAutofit/>
            <a:scene3d>
              <a:camera prst="orthographicFront"/>
              <a:lightRig rig="soft" dir="t">
                <a:rot lat="0" lon="0" rev="2400000"/>
              </a:lightRig>
            </a:scene3d>
            <a:sp3d>
              <a:bevelT w="19050" h="12700"/>
            </a:sp3d>
          </a:bodyPr>
          <a:lstStyle/>
          <a:p>
            <a:pPr marL="53975" indent="-53975" algn="r" eaLnBrk="0" hangingPunct="0">
              <a:defRPr/>
            </a:pPr>
            <a:r>
              <a:rPr lang="en-US" sz="3800" kern="1200" dirty="0">
                <a:latin typeface="+mj-lt"/>
                <a:ea typeface="+mj-ea"/>
                <a:cs typeface="+mj-cs"/>
              </a:rPr>
              <a:t>Bombing of Darwin, Australia; 1942</a:t>
            </a:r>
          </a:p>
        </p:txBody>
      </p:sp>
      <p:pic>
        <p:nvPicPr>
          <p:cNvPr id="99331" name="Picture 6" descr="File:Darwin 4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09662"/>
            <a:ext cx="83058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34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1085</Words>
  <Application>Microsoft Office PowerPoint</Application>
  <PresentationFormat>On-screen Show (16:9)</PresentationFormat>
  <Paragraphs>147</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Rockwell</vt:lpstr>
      <vt:lpstr>Tahoma</vt:lpstr>
      <vt:lpstr>Wingdings</vt:lpstr>
      <vt:lpstr>Office Theme</vt:lpstr>
      <vt:lpstr>Warm-Up Discussion</vt:lpstr>
      <vt:lpstr>WWII in the Pacific</vt:lpstr>
      <vt:lpstr>Intro to WWII in the Pacific</vt:lpstr>
      <vt:lpstr>PowerPoint Presentation</vt:lpstr>
      <vt:lpstr>Why were aircraft carriers so vital to WWII in the Pacific?</vt:lpstr>
      <vt:lpstr>Japanese Offensives: 1941-1942</vt:lpstr>
      <vt:lpstr>Kamikaze</vt:lpstr>
      <vt:lpstr>Japanese battleships Yamashiro, Fuso and Haruna </vt:lpstr>
      <vt:lpstr>Bombing of Darwin, Australia; 1942</vt:lpstr>
      <vt:lpstr>Prince of Wales (left, front) and Repulse (left, behind) under Japanese air attack on 10 December 1941 by a Japanese destroyer </vt:lpstr>
      <vt:lpstr>Australian POW’s; Total captured – 22,000</vt:lpstr>
      <vt:lpstr>PowerPoint Presentation</vt:lpstr>
      <vt:lpstr>War in the Pacific: Turning Points</vt:lpstr>
      <vt:lpstr>PowerPoint Presentation</vt:lpstr>
      <vt:lpstr>U.S. aircraft carrier, Lexington under attack in the Battle of the Coral Sea</vt:lpstr>
      <vt:lpstr>Allied Offensives: 1943-1944</vt:lpstr>
      <vt:lpstr>U.S. Marines in Guadalcanal; 1942</vt:lpstr>
      <vt:lpstr>General MacArthur at Leyte Gulf</vt:lpstr>
      <vt:lpstr>PowerPoint Presentation</vt:lpstr>
      <vt:lpstr>Chinese ground forces </vt:lpstr>
      <vt:lpstr>American ship, Bunker Hill, after being attacked by Kamikazes – Battle of Okinawa</vt:lpstr>
      <vt:lpstr>PowerPoint Presentation</vt:lpstr>
      <vt:lpstr>The Manhattan Project</vt:lpstr>
      <vt:lpstr>Atomic bomb test: Los Alamos, New Mexico – July 1945 </vt:lpstr>
      <vt:lpstr>Atomic Bombing of Hiroshima</vt:lpstr>
      <vt:lpstr>Atomic Bombing of Nagasaki</vt:lpstr>
      <vt:lpstr>Hiroshima and Nagasaki</vt:lpstr>
      <vt:lpstr>The day the bomb was dropped…</vt:lpstr>
      <vt:lpstr>Aftermath</vt:lpstr>
      <vt:lpstr>PowerPoint Presentation</vt:lpstr>
      <vt:lpstr>PowerPoint Presentation</vt:lpstr>
      <vt:lpstr>PowerPoint Presentation</vt:lpstr>
      <vt:lpstr>Hiroshima</vt:lpstr>
      <vt:lpstr>Nagasaki</vt:lpstr>
      <vt:lpstr>Surrender</vt:lpstr>
      <vt:lpstr>Hideki Tojo Found guilty of war crimes &amp; sentenced to death!</vt:lpstr>
      <vt:lpstr>WWII Outcomes</vt:lpstr>
      <vt:lpstr>End of WWII</vt:lpstr>
      <vt:lpstr>Effects of WWII</vt:lpstr>
      <vt:lpstr>OLD BELLWORK! </vt:lpstr>
      <vt:lpstr>Following slides were removed to save time, but add in review clips next year! </vt:lpstr>
      <vt:lpstr>War in the Pacific: Turning Points</vt:lpstr>
      <vt:lpstr>Allied Offensives: 1943-1944</vt:lpstr>
      <vt:lpstr>Discussion</vt:lpstr>
      <vt:lpstr>Civilian Warnings Pre-Hiroshima</vt:lpstr>
      <vt:lpstr>Civilian Warning Pre-Nagasaki</vt:lpstr>
      <vt:lpstr>What do YOU think? Was dropping the atomic bomb the right thing to do?</vt:lpstr>
    </vt:vector>
  </TitlesOfParts>
  <Company>Amphitheater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WWII in the Pacific</dc:title>
  <dc:creator>Administrator</dc:creator>
  <cp:lastModifiedBy>Bruggeman, Elizabeth</cp:lastModifiedBy>
  <cp:revision>46</cp:revision>
  <dcterms:created xsi:type="dcterms:W3CDTF">2014-04-29T13:31:02Z</dcterms:created>
  <dcterms:modified xsi:type="dcterms:W3CDTF">2019-05-07T17:31:26Z</dcterms:modified>
</cp:coreProperties>
</file>