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5143500" type="screen16x9"/>
  <p:notesSz cx="6858000" cy="9144000"/>
  <p:embeddedFontLst>
    <p:embeddedFont>
      <p:font typeface="Economica" panose="020B0604020202020204" charset="0"/>
      <p:regular r:id="rId16"/>
      <p:bold r:id="rId17"/>
      <p:italic r:id="rId18"/>
      <p:boldItalic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7" d="100"/>
          <a:sy n="107" d="100"/>
        </p:scale>
        <p:origin x="-84" y="-58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3269932410"/>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3" name="Shape 11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0" name="Shape 12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Shape 12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6" name="Shape 12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Shape 13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5" name="Shape 13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Shape 5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9" name="Shape 5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Shape 6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7" name="Shape 6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 name="Shape 7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Shape 8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1" name="Shape 8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Shape 8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Shape 9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3" name="Shape 9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0" name="Shape 10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6" name="Shape 10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lIns="91425" tIns="91425" rIns="91425" bIns="91425" anchor="b" anchorCtr="0"/>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a:endParaRPr/>
          </a:p>
        </p:txBody>
      </p:sp>
      <p:sp>
        <p:nvSpPr>
          <p:cNvPr id="12" name="Shape 1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600" cy="1963500"/>
          </a:xfrm>
          <a:prstGeom prst="rect">
            <a:avLst/>
          </a:prstGeom>
        </p:spPr>
        <p:txBody>
          <a:bodyPr lIns="91425" tIns="91425" rIns="91425" bIns="91425" anchor="b" anchorCtr="0"/>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a:endParaRPr/>
          </a:p>
        </p:txBody>
      </p:sp>
      <p:sp>
        <p:nvSpPr>
          <p:cNvPr id="46" name="Shape 46"/>
          <p:cNvSpPr txBox="1">
            <a:spLocks noGrp="1"/>
          </p:cNvSpPr>
          <p:nvPr>
            <p:ph type="body" idx="1"/>
          </p:nvPr>
        </p:nvSpPr>
        <p:spPr>
          <a:xfrm>
            <a:off x="311700" y="3152225"/>
            <a:ext cx="8520600" cy="13008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47" name="Shape 4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lIns="91425" tIns="91425" rIns="91425" bIns="91425" anchor="ctr" anchorCtr="0"/>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a:endParaRPr/>
          </a:p>
        </p:txBody>
      </p:sp>
      <p:sp>
        <p:nvSpPr>
          <p:cNvPr id="15" name="Shape 1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4" name="Shape 2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1" name="Shape 3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34" name="Shape 3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37" name="Shape 37"/>
          <p:cNvSpPr txBox="1">
            <a:spLocks noGrp="1"/>
          </p:cNvSpPr>
          <p:nvPr>
            <p:ph type="title"/>
          </p:nvPr>
        </p:nvSpPr>
        <p:spPr>
          <a:xfrm>
            <a:off x="265500" y="1233175"/>
            <a:ext cx="4045200" cy="14823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0" name="Shape 4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43" name="Shape 43"/>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2"/>
                </a:solidFill>
              </a:rPr>
              <a:t>‹#›</a:t>
            </a:fld>
            <a:endParaRPr lang="en" sz="1000">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10.jp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Shape 54"/>
          <p:cNvPicPr preferRelativeResize="0"/>
          <p:nvPr/>
        </p:nvPicPr>
        <p:blipFill>
          <a:blip r:embed="rId3">
            <a:alphaModFix/>
          </a:blip>
          <a:stretch>
            <a:fillRect/>
          </a:stretch>
        </p:blipFill>
        <p:spPr>
          <a:xfrm>
            <a:off x="0" y="-1300"/>
            <a:ext cx="9143998" cy="5146109"/>
          </a:xfrm>
          <a:prstGeom prst="rect">
            <a:avLst/>
          </a:prstGeom>
          <a:noFill/>
          <a:ln>
            <a:noFill/>
          </a:ln>
        </p:spPr>
      </p:pic>
      <p:sp>
        <p:nvSpPr>
          <p:cNvPr id="55" name="Shape 55"/>
          <p:cNvSpPr txBox="1"/>
          <p:nvPr/>
        </p:nvSpPr>
        <p:spPr>
          <a:xfrm>
            <a:off x="1530900" y="2002948"/>
            <a:ext cx="6082200" cy="1137600"/>
          </a:xfrm>
          <a:prstGeom prst="rect">
            <a:avLst/>
          </a:prstGeom>
          <a:solidFill>
            <a:srgbClr val="FFFFFF">
              <a:alpha val="31540"/>
            </a:srgbClr>
          </a:solidFill>
          <a:ln>
            <a:noFill/>
          </a:ln>
        </p:spPr>
        <p:txBody>
          <a:bodyPr lIns="91425" tIns="91425" rIns="91425" bIns="91425" anchor="t" anchorCtr="0">
            <a:noAutofit/>
          </a:bodyPr>
          <a:lstStyle/>
          <a:p>
            <a:pPr lvl="0" algn="ctr">
              <a:spcBef>
                <a:spcPts val="0"/>
              </a:spcBef>
              <a:buNone/>
            </a:pPr>
            <a:r>
              <a:rPr lang="en" sz="6600" b="1">
                <a:latin typeface="Economica"/>
                <a:ea typeface="Economica"/>
                <a:cs typeface="Economica"/>
                <a:sym typeface="Economica"/>
              </a:rPr>
              <a:t>Socialism in America</a:t>
            </a:r>
          </a:p>
        </p:txBody>
      </p:sp>
      <p:sp>
        <p:nvSpPr>
          <p:cNvPr id="56" name="Shape 56"/>
          <p:cNvSpPr txBox="1"/>
          <p:nvPr/>
        </p:nvSpPr>
        <p:spPr>
          <a:xfrm>
            <a:off x="1530900" y="3045721"/>
            <a:ext cx="6082200" cy="439200"/>
          </a:xfrm>
          <a:prstGeom prst="rect">
            <a:avLst/>
          </a:prstGeom>
          <a:noFill/>
          <a:ln>
            <a:noFill/>
          </a:ln>
        </p:spPr>
        <p:txBody>
          <a:bodyPr lIns="91425" tIns="91425" rIns="91425" bIns="91425" anchor="t" anchorCtr="0">
            <a:noAutofit/>
          </a:bodyPr>
          <a:lstStyle/>
          <a:p>
            <a:pPr lvl="0" algn="ctr">
              <a:spcBef>
                <a:spcPts val="0"/>
              </a:spcBef>
              <a:buNone/>
            </a:pPr>
            <a:r>
              <a:rPr lang="en">
                <a:latin typeface="Times New Roman"/>
                <a:ea typeface="Times New Roman"/>
                <a:cs typeface="Times New Roman"/>
                <a:sym typeface="Times New Roman"/>
              </a:rPr>
              <a:t>Presented by: Adiella Cotapike, Etienne Weigreyniak, and Yoshie Wingate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latin typeface="Economica"/>
                <a:ea typeface="Economica"/>
                <a:cs typeface="Economica"/>
                <a:sym typeface="Economica"/>
              </a:rPr>
              <a:t>Upton Sinclair</a:t>
            </a:r>
          </a:p>
        </p:txBody>
      </p:sp>
      <p:sp>
        <p:nvSpPr>
          <p:cNvPr id="116" name="Shape 116"/>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r>
              <a:rPr lang="en">
                <a:latin typeface="Times New Roman"/>
                <a:ea typeface="Times New Roman"/>
                <a:cs typeface="Times New Roman"/>
                <a:sym typeface="Times New Roman"/>
              </a:rPr>
              <a:t>Upton Sinclair was born in Maryland in 1878 and became known for</a:t>
            </a:r>
            <a:br>
              <a:rPr lang="en">
                <a:latin typeface="Times New Roman"/>
                <a:ea typeface="Times New Roman"/>
                <a:cs typeface="Times New Roman"/>
                <a:sym typeface="Times New Roman"/>
              </a:rPr>
            </a:br>
            <a:r>
              <a:rPr lang="en">
                <a:latin typeface="Times New Roman"/>
                <a:ea typeface="Times New Roman"/>
                <a:cs typeface="Times New Roman"/>
                <a:sym typeface="Times New Roman"/>
              </a:rPr>
              <a:t>His involvement in socialism with the best-selling novel </a:t>
            </a:r>
            <a:br>
              <a:rPr lang="en">
                <a:latin typeface="Times New Roman"/>
                <a:ea typeface="Times New Roman"/>
                <a:cs typeface="Times New Roman"/>
                <a:sym typeface="Times New Roman"/>
              </a:rPr>
            </a:br>
            <a:r>
              <a:rPr lang="en" i="1">
                <a:latin typeface="Times New Roman"/>
                <a:ea typeface="Times New Roman"/>
                <a:cs typeface="Times New Roman"/>
                <a:sym typeface="Times New Roman"/>
              </a:rPr>
              <a:t>The Jungle (1906)</a:t>
            </a:r>
            <a:r>
              <a:rPr lang="en">
                <a:latin typeface="Times New Roman"/>
                <a:ea typeface="Times New Roman"/>
                <a:cs typeface="Times New Roman"/>
                <a:sym typeface="Times New Roman"/>
              </a:rPr>
              <a:t> </a:t>
            </a:r>
            <a:br>
              <a:rPr lang="en">
                <a:latin typeface="Times New Roman"/>
                <a:ea typeface="Times New Roman"/>
                <a:cs typeface="Times New Roman"/>
                <a:sym typeface="Times New Roman"/>
              </a:rPr>
            </a:br>
            <a:r>
              <a:rPr lang="en">
                <a:latin typeface="Times New Roman"/>
                <a:ea typeface="Times New Roman"/>
                <a:cs typeface="Times New Roman"/>
                <a:sym typeface="Times New Roman"/>
              </a:rPr>
              <a:t/>
            </a:r>
            <a:br>
              <a:rPr lang="en">
                <a:latin typeface="Times New Roman"/>
                <a:ea typeface="Times New Roman"/>
                <a:cs typeface="Times New Roman"/>
                <a:sym typeface="Times New Roman"/>
              </a:rPr>
            </a:br>
            <a:r>
              <a:rPr lang="en">
                <a:latin typeface="Times New Roman"/>
                <a:ea typeface="Times New Roman"/>
                <a:cs typeface="Times New Roman"/>
                <a:sym typeface="Times New Roman"/>
              </a:rPr>
              <a:t>Sinclair stated that, “</a:t>
            </a:r>
            <a:r>
              <a:rPr lang="en">
                <a:highlight>
                  <a:srgbClr val="FFFFFF"/>
                </a:highlight>
                <a:latin typeface="Times New Roman"/>
                <a:ea typeface="Times New Roman"/>
                <a:cs typeface="Times New Roman"/>
                <a:sym typeface="Times New Roman"/>
              </a:rPr>
              <a:t>the ideals of America stressed equality and brotherhood, but in all actuality, the rich did indeed get richer and the poor got poorer. No equality. No brotherhood”</a:t>
            </a:r>
            <a:br>
              <a:rPr lang="en">
                <a:highlight>
                  <a:srgbClr val="FFFFFF"/>
                </a:highlight>
                <a:latin typeface="Times New Roman"/>
                <a:ea typeface="Times New Roman"/>
                <a:cs typeface="Times New Roman"/>
                <a:sym typeface="Times New Roman"/>
              </a:rPr>
            </a:br>
            <a:r>
              <a:rPr lang="en">
                <a:highlight>
                  <a:srgbClr val="FFFFFF"/>
                </a:highlight>
                <a:latin typeface="Times New Roman"/>
                <a:ea typeface="Times New Roman"/>
                <a:cs typeface="Times New Roman"/>
                <a:sym typeface="Times New Roman"/>
              </a:rPr>
              <a:t/>
            </a:r>
            <a:br>
              <a:rPr lang="en">
                <a:highlight>
                  <a:srgbClr val="FFFFFF"/>
                </a:highlight>
                <a:latin typeface="Times New Roman"/>
                <a:ea typeface="Times New Roman"/>
                <a:cs typeface="Times New Roman"/>
                <a:sym typeface="Times New Roman"/>
              </a:rPr>
            </a:br>
            <a:r>
              <a:rPr lang="en">
                <a:highlight>
                  <a:srgbClr val="FFFFFF"/>
                </a:highlight>
                <a:latin typeface="Times New Roman"/>
                <a:ea typeface="Times New Roman"/>
                <a:cs typeface="Times New Roman"/>
                <a:sym typeface="Times New Roman"/>
              </a:rPr>
              <a:t>Many people aren’t able to separate politics with the economic system, and </a:t>
            </a:r>
            <a:r>
              <a:rPr lang="en" i="1">
                <a:highlight>
                  <a:srgbClr val="FFFFFF"/>
                </a:highlight>
                <a:latin typeface="Times New Roman"/>
                <a:ea typeface="Times New Roman"/>
                <a:cs typeface="Times New Roman"/>
                <a:sym typeface="Times New Roman"/>
              </a:rPr>
              <a:t>The Jungle </a:t>
            </a:r>
            <a:r>
              <a:rPr lang="en">
                <a:highlight>
                  <a:srgbClr val="FFFFFF"/>
                </a:highlight>
                <a:latin typeface="Times New Roman"/>
                <a:ea typeface="Times New Roman"/>
                <a:cs typeface="Times New Roman"/>
                <a:sym typeface="Times New Roman"/>
              </a:rPr>
              <a:t>was seen as an attack on the meatpacking industry </a:t>
            </a:r>
            <a:br>
              <a:rPr lang="en">
                <a:highlight>
                  <a:srgbClr val="FFFFFF"/>
                </a:highlight>
                <a:latin typeface="Times New Roman"/>
                <a:ea typeface="Times New Roman"/>
                <a:cs typeface="Times New Roman"/>
                <a:sym typeface="Times New Roman"/>
              </a:rPr>
            </a:br>
            <a:r>
              <a:rPr lang="en">
                <a:highlight>
                  <a:srgbClr val="FFFFFF"/>
                </a:highlight>
                <a:latin typeface="Times New Roman"/>
                <a:ea typeface="Times New Roman"/>
                <a:cs typeface="Times New Roman"/>
                <a:sym typeface="Times New Roman"/>
              </a:rPr>
              <a:t/>
            </a:r>
            <a:br>
              <a:rPr lang="en">
                <a:highlight>
                  <a:srgbClr val="FFFFFF"/>
                </a:highlight>
                <a:latin typeface="Times New Roman"/>
                <a:ea typeface="Times New Roman"/>
                <a:cs typeface="Times New Roman"/>
                <a:sym typeface="Times New Roman"/>
              </a:rPr>
            </a:br>
            <a:r>
              <a:rPr lang="en">
                <a:highlight>
                  <a:srgbClr val="FFFFFF"/>
                </a:highlight>
                <a:latin typeface="Times New Roman"/>
                <a:ea typeface="Times New Roman"/>
                <a:cs typeface="Times New Roman"/>
                <a:sym typeface="Times New Roman"/>
              </a:rPr>
              <a:t>Sinclair’s goal was to attain what he called the “democratic socialism” in the US</a:t>
            </a:r>
          </a:p>
        </p:txBody>
      </p:sp>
      <p:pic>
        <p:nvPicPr>
          <p:cNvPr id="117" name="Shape 117" descr="sinclair.jpg"/>
          <p:cNvPicPr preferRelativeResize="0"/>
          <p:nvPr/>
        </p:nvPicPr>
        <p:blipFill>
          <a:blip r:embed="rId3">
            <a:alphaModFix/>
          </a:blip>
          <a:stretch>
            <a:fillRect/>
          </a:stretch>
        </p:blipFill>
        <p:spPr>
          <a:xfrm>
            <a:off x="7271325" y="0"/>
            <a:ext cx="1728375" cy="2469099"/>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Shape 122"/>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latin typeface="Economica"/>
                <a:ea typeface="Economica"/>
                <a:cs typeface="Economica"/>
                <a:sym typeface="Economica"/>
              </a:rPr>
              <a:t>The Downfall of Socialism</a:t>
            </a:r>
          </a:p>
        </p:txBody>
      </p:sp>
      <p:sp>
        <p:nvSpPr>
          <p:cNvPr id="123" name="Shape 123"/>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r>
              <a:rPr lang="en">
                <a:latin typeface="Times New Roman"/>
                <a:ea typeface="Times New Roman"/>
                <a:cs typeface="Times New Roman"/>
                <a:sym typeface="Times New Roman"/>
              </a:rPr>
              <a:t>The election of 1912 made the socialist party lose thousands of members due to many voting for Woodrow Wilson, who presented more “progressive” ideas rather than their own party</a:t>
            </a:r>
          </a:p>
          <a:p>
            <a:pPr lvl="0">
              <a:spcBef>
                <a:spcPts val="0"/>
              </a:spcBef>
              <a:buNone/>
            </a:pPr>
            <a:r>
              <a:rPr lang="en">
                <a:latin typeface="Times New Roman"/>
                <a:ea typeface="Times New Roman"/>
                <a:cs typeface="Times New Roman"/>
                <a:sym typeface="Times New Roman"/>
              </a:rPr>
              <a:t>By 1920, The United States passed the Espionage Act and Sedition Act of 1918 which jailed those who were “unloyal” to the U.S. by not supporting WW1. Socialists believed going to war was of capitalist interests therefore they did not support U.S. involvement in war</a:t>
            </a:r>
          </a:p>
          <a:p>
            <a:pPr lvl="0">
              <a:spcBef>
                <a:spcPts val="0"/>
              </a:spcBef>
              <a:buNone/>
            </a:pPr>
            <a:r>
              <a:rPr lang="en">
                <a:latin typeface="Times New Roman"/>
                <a:ea typeface="Times New Roman"/>
                <a:cs typeface="Times New Roman"/>
                <a:sym typeface="Times New Roman"/>
              </a:rPr>
              <a:t>The Red Scare was started by socialist/communist strikes and the fear of fascism in the United States. Any suspected socialist or communist individuals were thrown in prison.</a:t>
            </a:r>
          </a:p>
          <a:p>
            <a:pPr lvl="0">
              <a:spcBef>
                <a:spcPts val="0"/>
              </a:spcBef>
              <a:buNone/>
            </a:pPr>
            <a:endParaRPr>
              <a:latin typeface="Times New Roman"/>
              <a:ea typeface="Times New Roman"/>
              <a:cs typeface="Times New Roman"/>
              <a:sym typeface="Times New Roman"/>
            </a:endParaRPr>
          </a:p>
          <a:p>
            <a:pPr lvl="0">
              <a:spcBef>
                <a:spcPts val="0"/>
              </a:spcBef>
              <a:buNone/>
            </a:pPr>
            <a:endParaRPr>
              <a:latin typeface="Times New Roman"/>
              <a:ea typeface="Times New Roman"/>
              <a:cs typeface="Times New Roman"/>
              <a:sym typeface="Times New Roman"/>
            </a:endParaRPr>
          </a:p>
          <a:p>
            <a:pPr lvl="0">
              <a:spcBef>
                <a:spcPts val="0"/>
              </a:spcBef>
              <a:buNone/>
            </a:pPr>
            <a:endParaRPr>
              <a:latin typeface="Times New Roman"/>
              <a:ea typeface="Times New Roman"/>
              <a:cs typeface="Times New Roman"/>
              <a:sym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Shape 128"/>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latin typeface="Economica"/>
                <a:ea typeface="Economica"/>
                <a:cs typeface="Economica"/>
                <a:sym typeface="Economica"/>
              </a:rPr>
              <a:t>Effects of Early 20th Century American Socialism </a:t>
            </a:r>
          </a:p>
        </p:txBody>
      </p:sp>
      <p:sp>
        <p:nvSpPr>
          <p:cNvPr id="129" name="Shape 129"/>
          <p:cNvSpPr txBox="1">
            <a:spLocks noGrp="1"/>
          </p:cNvSpPr>
          <p:nvPr>
            <p:ph type="body" idx="1"/>
          </p:nvPr>
        </p:nvSpPr>
        <p:spPr>
          <a:xfrm>
            <a:off x="1185972" y="971550"/>
            <a:ext cx="7675200" cy="1698900"/>
          </a:xfrm>
          <a:prstGeom prst="rect">
            <a:avLst/>
          </a:prstGeom>
        </p:spPr>
        <p:txBody>
          <a:bodyPr lIns="91425" tIns="91425" rIns="91425" bIns="91425" anchor="t" anchorCtr="0">
            <a:noAutofit/>
          </a:bodyPr>
          <a:lstStyle/>
          <a:p>
            <a:pPr marL="457200" lvl="0" indent="-228600" rtl="0">
              <a:spcBef>
                <a:spcPts val="0"/>
              </a:spcBef>
              <a:buFont typeface="Times New Roman"/>
              <a:buChar char="➢"/>
            </a:pPr>
            <a:r>
              <a:rPr lang="en" dirty="0">
                <a:latin typeface="Times New Roman"/>
                <a:ea typeface="Times New Roman"/>
                <a:cs typeface="Times New Roman"/>
                <a:sym typeface="Times New Roman"/>
              </a:rPr>
              <a:t>Socialism in the 1900’s led to the modern National Socialist Movement whose goal is to purify Americans by (non)violence</a:t>
            </a:r>
          </a:p>
          <a:p>
            <a:pPr marL="914400" lvl="1" indent="-228600" rtl="0">
              <a:spcBef>
                <a:spcPts val="0"/>
              </a:spcBef>
              <a:buFont typeface="Times New Roman"/>
              <a:buChar char="○"/>
            </a:pPr>
            <a:r>
              <a:rPr lang="en" sz="1200" dirty="0">
                <a:latin typeface="Times New Roman"/>
                <a:ea typeface="Times New Roman"/>
                <a:cs typeface="Times New Roman"/>
                <a:sym typeface="Times New Roman"/>
              </a:rPr>
              <a:t>They reject democracy and human rights because they believe there are times that the individual must be spared for the community </a:t>
            </a:r>
          </a:p>
          <a:p>
            <a:pPr marL="914400" lvl="1" indent="-228600" rtl="0">
              <a:spcBef>
                <a:spcPts val="0"/>
              </a:spcBef>
              <a:buFont typeface="Times New Roman"/>
              <a:buChar char="○"/>
            </a:pPr>
            <a:r>
              <a:rPr lang="en" sz="1200" dirty="0">
                <a:latin typeface="Times New Roman"/>
                <a:ea typeface="Times New Roman"/>
                <a:cs typeface="Times New Roman"/>
                <a:sym typeface="Times New Roman"/>
              </a:rPr>
              <a:t>These individuals are also known as Neo-Nazis, Antisemitics, or Fascists</a:t>
            </a:r>
          </a:p>
          <a:p>
            <a:pPr marL="914400" lvl="1" indent="-228600" rtl="0">
              <a:spcBef>
                <a:spcPts val="0"/>
              </a:spcBef>
              <a:buFont typeface="Times New Roman"/>
              <a:buChar char="○"/>
            </a:pPr>
            <a:r>
              <a:rPr lang="en" sz="1200" dirty="0">
                <a:latin typeface="Times New Roman"/>
                <a:ea typeface="Times New Roman"/>
                <a:cs typeface="Times New Roman"/>
                <a:sym typeface="Times New Roman"/>
              </a:rPr>
              <a:t>This party shares a love for Adolf Hitler and a hate for Jews and other minorities such as LGBTQ and sometimes Christians. They believe in similar ideas that Nazis held in the 1930s and 1940s.</a:t>
            </a:r>
          </a:p>
          <a:p>
            <a:pPr marR="0" lvl="0" algn="l" rtl="0">
              <a:lnSpc>
                <a:spcPct val="115000"/>
              </a:lnSpc>
              <a:spcBef>
                <a:spcPts val="0"/>
              </a:spcBef>
              <a:spcAft>
                <a:spcPts val="1600"/>
              </a:spcAft>
              <a:buNone/>
            </a:pPr>
            <a:endParaRPr dirty="0">
              <a:latin typeface="Times New Roman"/>
              <a:ea typeface="Times New Roman"/>
              <a:cs typeface="Times New Roman"/>
              <a:sym typeface="Times New Roman"/>
            </a:endParaRPr>
          </a:p>
          <a:p>
            <a:pPr lvl="0" rtl="0">
              <a:spcBef>
                <a:spcPts val="0"/>
              </a:spcBef>
              <a:buNone/>
            </a:pPr>
            <a:endParaRPr dirty="0">
              <a:latin typeface="Times New Roman"/>
              <a:ea typeface="Times New Roman"/>
              <a:cs typeface="Times New Roman"/>
              <a:sym typeface="Times New Roman"/>
            </a:endParaRPr>
          </a:p>
          <a:p>
            <a:pPr lvl="0">
              <a:spcBef>
                <a:spcPts val="0"/>
              </a:spcBef>
              <a:buNone/>
            </a:pPr>
            <a:endParaRPr dirty="0">
              <a:latin typeface="Times New Roman"/>
              <a:ea typeface="Times New Roman"/>
              <a:cs typeface="Times New Roman"/>
              <a:sym typeface="Times New Roman"/>
            </a:endParaRPr>
          </a:p>
        </p:txBody>
      </p:sp>
      <p:pic>
        <p:nvPicPr>
          <p:cNvPr id="130" name="Shape 130" descr="th31E36ZVR.jpg"/>
          <p:cNvPicPr preferRelativeResize="0"/>
          <p:nvPr/>
        </p:nvPicPr>
        <p:blipFill>
          <a:blip r:embed="rId3">
            <a:alphaModFix/>
          </a:blip>
          <a:stretch>
            <a:fillRect/>
          </a:stretch>
        </p:blipFill>
        <p:spPr>
          <a:xfrm>
            <a:off x="163375" y="1152725"/>
            <a:ext cx="1047750" cy="1047750"/>
          </a:xfrm>
          <a:prstGeom prst="rect">
            <a:avLst/>
          </a:prstGeom>
          <a:noFill/>
          <a:ln>
            <a:noFill/>
          </a:ln>
        </p:spPr>
      </p:pic>
      <p:sp>
        <p:nvSpPr>
          <p:cNvPr id="131" name="Shape 131"/>
          <p:cNvSpPr txBox="1"/>
          <p:nvPr/>
        </p:nvSpPr>
        <p:spPr>
          <a:xfrm>
            <a:off x="444900" y="3471975"/>
            <a:ext cx="6822000" cy="1301100"/>
          </a:xfrm>
          <a:prstGeom prst="rect">
            <a:avLst/>
          </a:prstGeom>
          <a:noFill/>
          <a:ln>
            <a:noFill/>
          </a:ln>
        </p:spPr>
        <p:txBody>
          <a:bodyPr lIns="91425" tIns="91425" rIns="91425" bIns="91425" anchor="t" anchorCtr="0">
            <a:noAutofit/>
          </a:bodyPr>
          <a:lstStyle/>
          <a:p>
            <a:pPr marL="457200" lvl="0" indent="-342900" rtl="0">
              <a:lnSpc>
                <a:spcPct val="115000"/>
              </a:lnSpc>
              <a:spcBef>
                <a:spcPts val="0"/>
              </a:spcBef>
              <a:spcAft>
                <a:spcPts val="1600"/>
              </a:spcAft>
              <a:buClr>
                <a:schemeClr val="dk2"/>
              </a:buClr>
              <a:buSzPct val="100000"/>
              <a:buFont typeface="Times New Roman"/>
              <a:buChar char="➢"/>
            </a:pPr>
            <a:r>
              <a:rPr lang="en" sz="1800" dirty="0">
                <a:solidFill>
                  <a:schemeClr val="dk2"/>
                </a:solidFill>
                <a:latin typeface="Times New Roman"/>
                <a:ea typeface="Times New Roman"/>
                <a:cs typeface="Times New Roman"/>
                <a:sym typeface="Times New Roman"/>
              </a:rPr>
              <a:t>The Socialist Party USA believes in Democratic Socialism</a:t>
            </a:r>
          </a:p>
          <a:p>
            <a:pPr marL="914400" lvl="1" indent="-228600" rtl="0">
              <a:lnSpc>
                <a:spcPct val="115000"/>
              </a:lnSpc>
              <a:spcBef>
                <a:spcPts val="0"/>
              </a:spcBef>
              <a:spcAft>
                <a:spcPts val="1600"/>
              </a:spcAft>
              <a:buClr>
                <a:schemeClr val="dk2"/>
              </a:buClr>
              <a:buFont typeface="Times New Roman"/>
              <a:buChar char="○"/>
            </a:pPr>
            <a:r>
              <a:rPr lang="en" sz="1200" dirty="0">
                <a:solidFill>
                  <a:schemeClr val="dk2"/>
                </a:solidFill>
                <a:latin typeface="Times New Roman"/>
                <a:ea typeface="Times New Roman"/>
                <a:cs typeface="Times New Roman"/>
                <a:sym typeface="Times New Roman"/>
              </a:rPr>
              <a:t>Equality everywhere so everyone can live in harmony together</a:t>
            </a:r>
          </a:p>
          <a:p>
            <a:pPr marL="914400" lvl="1" indent="-228600" rtl="0">
              <a:lnSpc>
                <a:spcPct val="115000"/>
              </a:lnSpc>
              <a:spcBef>
                <a:spcPts val="0"/>
              </a:spcBef>
              <a:spcAft>
                <a:spcPts val="1600"/>
              </a:spcAft>
              <a:buClr>
                <a:schemeClr val="dk2"/>
              </a:buClr>
              <a:buFont typeface="Times New Roman"/>
              <a:buChar char="○"/>
            </a:pPr>
            <a:r>
              <a:rPr lang="en" sz="1200" dirty="0">
                <a:solidFill>
                  <a:schemeClr val="dk2"/>
                </a:solidFill>
                <a:latin typeface="Times New Roman"/>
                <a:ea typeface="Times New Roman"/>
                <a:cs typeface="Times New Roman"/>
                <a:sym typeface="Times New Roman"/>
              </a:rPr>
              <a:t>Rights for women, cultural freedom, self-governed individuals</a:t>
            </a:r>
          </a:p>
          <a:p>
            <a:pPr marL="914400" lvl="1" indent="-228600" rtl="0">
              <a:lnSpc>
                <a:spcPct val="115000"/>
              </a:lnSpc>
              <a:spcBef>
                <a:spcPts val="0"/>
              </a:spcBef>
              <a:spcAft>
                <a:spcPts val="1600"/>
              </a:spcAft>
              <a:buClr>
                <a:schemeClr val="dk2"/>
              </a:buClr>
              <a:buFont typeface="Times New Roman"/>
              <a:buChar char="○"/>
            </a:pPr>
            <a:r>
              <a:rPr lang="en" sz="1200" dirty="0">
                <a:solidFill>
                  <a:schemeClr val="dk2"/>
                </a:solidFill>
                <a:latin typeface="Times New Roman"/>
                <a:ea typeface="Times New Roman"/>
                <a:cs typeface="Times New Roman"/>
                <a:sym typeface="Times New Roman"/>
              </a:rPr>
              <a:t>Distribution of goods should be controlled by the public</a:t>
            </a:r>
          </a:p>
        </p:txBody>
      </p:sp>
      <p:pic>
        <p:nvPicPr>
          <p:cNvPr id="132" name="Shape 132" descr="th4LZFHP2F.jpg"/>
          <p:cNvPicPr preferRelativeResize="0"/>
          <p:nvPr/>
        </p:nvPicPr>
        <p:blipFill>
          <a:blip r:embed="rId4">
            <a:alphaModFix/>
          </a:blip>
          <a:stretch>
            <a:fillRect/>
          </a:stretch>
        </p:blipFill>
        <p:spPr>
          <a:xfrm>
            <a:off x="6963624" y="3232700"/>
            <a:ext cx="1604400" cy="16044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Shape 137"/>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latin typeface="Economica"/>
                <a:ea typeface="Economica"/>
                <a:cs typeface="Economica"/>
                <a:sym typeface="Economica"/>
              </a:rPr>
              <a:t>Works Cited</a:t>
            </a:r>
          </a:p>
        </p:txBody>
      </p:sp>
      <p:sp>
        <p:nvSpPr>
          <p:cNvPr id="138" name="Shape 138"/>
          <p:cNvSpPr txBox="1">
            <a:spLocks noGrp="1"/>
          </p:cNvSpPr>
          <p:nvPr>
            <p:ph type="body" idx="1"/>
          </p:nvPr>
        </p:nvSpPr>
        <p:spPr>
          <a:xfrm>
            <a:off x="311700" y="1017725"/>
            <a:ext cx="8520600" cy="3416400"/>
          </a:xfrm>
          <a:prstGeom prst="rect">
            <a:avLst/>
          </a:prstGeom>
        </p:spPr>
        <p:txBody>
          <a:bodyPr lIns="91425" tIns="91425" rIns="91425" bIns="91425" anchor="t" anchorCtr="0">
            <a:noAutofit/>
          </a:bodyPr>
          <a:lstStyle/>
          <a:p>
            <a:pPr lvl="0">
              <a:spcBef>
                <a:spcPts val="0"/>
              </a:spcBef>
              <a:buNone/>
            </a:pPr>
            <a:r>
              <a:rPr lang="en" sz="900">
                <a:solidFill>
                  <a:schemeClr val="dk1"/>
                </a:solidFill>
                <a:latin typeface="Times New Roman"/>
                <a:ea typeface="Times New Roman"/>
                <a:cs typeface="Times New Roman"/>
                <a:sym typeface="Times New Roman"/>
              </a:rPr>
              <a:t>Davenport, Tim. "INTERCOLLEGIATE SOCIALIST SOCIETY (1905-1921) Organizational History." </a:t>
            </a:r>
            <a:r>
              <a:rPr lang="en" sz="900" i="1">
                <a:solidFill>
                  <a:schemeClr val="dk1"/>
                </a:solidFill>
                <a:latin typeface="Times New Roman"/>
                <a:ea typeface="Times New Roman"/>
                <a:cs typeface="Times New Roman"/>
                <a:sym typeface="Times New Roman"/>
              </a:rPr>
              <a:t>INTERCOLLEGIATE SOCIALIST SOCIETY (1905-1921) Organizational </a:t>
            </a:r>
            <a:r>
              <a:rPr lang="en" sz="900" i="1">
                <a:solidFill>
                  <a:srgbClr val="000000"/>
                </a:solidFill>
                <a:latin typeface="Times New Roman"/>
                <a:ea typeface="Times New Roman"/>
                <a:cs typeface="Times New Roman"/>
                <a:sym typeface="Times New Roman"/>
              </a:rPr>
              <a:t>History</a:t>
            </a:r>
            <a:r>
              <a:rPr lang="en" sz="900">
                <a:solidFill>
                  <a:srgbClr val="000000"/>
                </a:solidFill>
                <a:latin typeface="Times New Roman"/>
                <a:ea typeface="Times New Roman"/>
                <a:cs typeface="Times New Roman"/>
                <a:sym typeface="Times New Roman"/>
              </a:rPr>
              <a:t>. Early American Socialism, n.d. Web. 31 Jan. 2017.</a:t>
            </a:r>
          </a:p>
          <a:p>
            <a:pPr lvl="0">
              <a:spcBef>
                <a:spcPts val="0"/>
              </a:spcBef>
              <a:buNone/>
            </a:pPr>
            <a:r>
              <a:rPr lang="en" sz="900">
                <a:solidFill>
                  <a:srgbClr val="000000"/>
                </a:solidFill>
                <a:latin typeface="Times New Roman"/>
                <a:ea typeface="Times New Roman"/>
                <a:cs typeface="Times New Roman"/>
                <a:sym typeface="Times New Roman"/>
              </a:rPr>
              <a:t>"Socialism in America." </a:t>
            </a:r>
            <a:r>
              <a:rPr lang="en" sz="900" i="1">
                <a:solidFill>
                  <a:srgbClr val="000000"/>
                </a:solidFill>
                <a:latin typeface="Times New Roman"/>
                <a:ea typeface="Times New Roman"/>
                <a:cs typeface="Times New Roman"/>
                <a:sym typeface="Times New Roman"/>
              </a:rPr>
              <a:t>Socialism in America</a:t>
            </a:r>
            <a:r>
              <a:rPr lang="en" sz="900">
                <a:solidFill>
                  <a:srgbClr val="000000"/>
                </a:solidFill>
                <a:latin typeface="Times New Roman"/>
                <a:ea typeface="Times New Roman"/>
                <a:cs typeface="Times New Roman"/>
                <a:sym typeface="Times New Roman"/>
              </a:rPr>
              <a:t>. Online HIghways, n.d. Web. 30 Jan. 2017. </a:t>
            </a:r>
          </a:p>
          <a:p>
            <a:pPr lvl="0">
              <a:spcBef>
                <a:spcPts val="0"/>
              </a:spcBef>
              <a:buNone/>
            </a:pPr>
            <a:r>
              <a:rPr lang="en" sz="900">
                <a:solidFill>
                  <a:srgbClr val="000000"/>
                </a:solidFill>
                <a:latin typeface="Times New Roman"/>
                <a:ea typeface="Times New Roman"/>
                <a:cs typeface="Times New Roman"/>
                <a:sym typeface="Times New Roman"/>
              </a:rPr>
              <a:t>Haute, Terre. </a:t>
            </a:r>
            <a:r>
              <a:rPr lang="en" sz="900" i="1">
                <a:solidFill>
                  <a:srgbClr val="000000"/>
                </a:solidFill>
                <a:latin typeface="Times New Roman"/>
                <a:ea typeface="Times New Roman"/>
                <a:cs typeface="Times New Roman"/>
                <a:sym typeface="Times New Roman"/>
              </a:rPr>
              <a:t>A Brief History of Socialism in America</a:t>
            </a:r>
            <a:r>
              <a:rPr lang="en" sz="900">
                <a:solidFill>
                  <a:srgbClr val="000000"/>
                </a:solidFill>
                <a:latin typeface="Times New Roman"/>
                <a:ea typeface="Times New Roman"/>
                <a:cs typeface="Times New Roman"/>
                <a:sym typeface="Times New Roman"/>
              </a:rPr>
              <a:t>. N.p.: Debs, n.d. </a:t>
            </a:r>
            <a:r>
              <a:rPr lang="en" sz="900" i="1">
                <a:solidFill>
                  <a:srgbClr val="000000"/>
                </a:solidFill>
                <a:latin typeface="Times New Roman"/>
                <a:ea typeface="Times New Roman"/>
                <a:cs typeface="Times New Roman"/>
                <a:sym typeface="Times New Roman"/>
              </a:rPr>
              <a:t>Socialist Party of America</a:t>
            </a:r>
            <a:r>
              <a:rPr lang="en" sz="900">
                <a:solidFill>
                  <a:srgbClr val="000000"/>
                </a:solidFill>
                <a:latin typeface="Times New Roman"/>
                <a:ea typeface="Times New Roman"/>
                <a:cs typeface="Times New Roman"/>
                <a:sym typeface="Times New Roman"/>
              </a:rPr>
              <a:t>. Marxist.org. Web. 30 Jan. 2017. &lt;https://www.marxists.org/history/usa/parties/spusa/1900/0100-sdp-briefhistorysoc.pdf&gt;. </a:t>
            </a:r>
          </a:p>
          <a:p>
            <a:pPr lvl="0">
              <a:spcBef>
                <a:spcPts val="0"/>
              </a:spcBef>
              <a:buNone/>
            </a:pPr>
            <a:r>
              <a:rPr lang="en" sz="900">
                <a:solidFill>
                  <a:srgbClr val="000000"/>
                </a:solidFill>
                <a:latin typeface="Times New Roman"/>
                <a:ea typeface="Times New Roman"/>
                <a:cs typeface="Times New Roman"/>
                <a:sym typeface="Times New Roman"/>
              </a:rPr>
              <a:t>Kreis, Steven. "Robert Owen, 1771-1858." </a:t>
            </a:r>
            <a:r>
              <a:rPr lang="en" sz="900" i="1">
                <a:solidFill>
                  <a:srgbClr val="000000"/>
                </a:solidFill>
                <a:latin typeface="Times New Roman"/>
                <a:ea typeface="Times New Roman"/>
                <a:cs typeface="Times New Roman"/>
                <a:sym typeface="Times New Roman"/>
              </a:rPr>
              <a:t>Historyguide.org</a:t>
            </a:r>
            <a:r>
              <a:rPr lang="en" sz="900">
                <a:solidFill>
                  <a:srgbClr val="000000"/>
                </a:solidFill>
                <a:latin typeface="Times New Roman"/>
                <a:ea typeface="Times New Roman"/>
                <a:cs typeface="Times New Roman"/>
                <a:sym typeface="Times New Roman"/>
              </a:rPr>
              <a:t>. The History Guide, 13 May 2004. Web. 31 Jan. 2017. </a:t>
            </a:r>
          </a:p>
          <a:p>
            <a:pPr lvl="0">
              <a:spcBef>
                <a:spcPts val="0"/>
              </a:spcBef>
              <a:buNone/>
            </a:pPr>
            <a:r>
              <a:rPr lang="en" sz="900">
                <a:solidFill>
                  <a:srgbClr val="000000"/>
                </a:solidFill>
                <a:latin typeface="Times New Roman"/>
                <a:ea typeface="Times New Roman"/>
                <a:cs typeface="Times New Roman"/>
                <a:sym typeface="Times New Roman"/>
              </a:rPr>
              <a:t>History.com Staff. "Eugene V. Debs." </a:t>
            </a:r>
            <a:r>
              <a:rPr lang="en" sz="900" i="1">
                <a:solidFill>
                  <a:srgbClr val="000000"/>
                </a:solidFill>
                <a:latin typeface="Times New Roman"/>
                <a:ea typeface="Times New Roman"/>
                <a:cs typeface="Times New Roman"/>
                <a:sym typeface="Times New Roman"/>
              </a:rPr>
              <a:t>History.com</a:t>
            </a:r>
            <a:r>
              <a:rPr lang="en" sz="900">
                <a:solidFill>
                  <a:srgbClr val="000000"/>
                </a:solidFill>
                <a:latin typeface="Times New Roman"/>
                <a:ea typeface="Times New Roman"/>
                <a:cs typeface="Times New Roman"/>
                <a:sym typeface="Times New Roman"/>
              </a:rPr>
              <a:t>. A&amp;E Television Networks, 2009. Web. 31 Jan. 2017. </a:t>
            </a:r>
          </a:p>
          <a:p>
            <a:pPr lvl="0">
              <a:spcBef>
                <a:spcPts val="0"/>
              </a:spcBef>
              <a:buNone/>
            </a:pPr>
            <a:r>
              <a:rPr lang="en" sz="900">
                <a:solidFill>
                  <a:srgbClr val="000000"/>
                </a:solidFill>
                <a:latin typeface="Times New Roman"/>
                <a:ea typeface="Times New Roman"/>
                <a:cs typeface="Times New Roman"/>
                <a:sym typeface="Times New Roman"/>
              </a:rPr>
              <a:t>"Upton Sinclair." </a:t>
            </a:r>
            <a:r>
              <a:rPr lang="en" sz="900" i="1">
                <a:solidFill>
                  <a:srgbClr val="000000"/>
                </a:solidFill>
                <a:latin typeface="Times New Roman"/>
                <a:ea typeface="Times New Roman"/>
                <a:cs typeface="Times New Roman"/>
                <a:sym typeface="Times New Roman"/>
              </a:rPr>
              <a:t>Biography.com</a:t>
            </a:r>
            <a:r>
              <a:rPr lang="en" sz="900">
                <a:solidFill>
                  <a:srgbClr val="000000"/>
                </a:solidFill>
                <a:latin typeface="Times New Roman"/>
                <a:ea typeface="Times New Roman"/>
                <a:cs typeface="Times New Roman"/>
                <a:sym typeface="Times New Roman"/>
              </a:rPr>
              <a:t>. A&amp;E Networks Television, 07 Aug. 2015. Web. 31 Jan. 2017. </a:t>
            </a:r>
          </a:p>
          <a:p>
            <a:pPr lvl="0">
              <a:spcBef>
                <a:spcPts val="0"/>
              </a:spcBef>
              <a:buNone/>
            </a:pPr>
            <a:r>
              <a:rPr lang="en" sz="900">
                <a:solidFill>
                  <a:srgbClr val="000000"/>
                </a:solidFill>
                <a:latin typeface="Times New Roman"/>
                <a:ea typeface="Times New Roman"/>
                <a:cs typeface="Times New Roman"/>
                <a:sym typeface="Times New Roman"/>
              </a:rPr>
              <a:t>Hickman, Kennedy. "Woodrow Wilson's Fourteen Points: A Path to Peace." </a:t>
            </a:r>
            <a:r>
              <a:rPr lang="en" sz="900" i="1">
                <a:solidFill>
                  <a:srgbClr val="000000"/>
                </a:solidFill>
                <a:latin typeface="Times New Roman"/>
                <a:ea typeface="Times New Roman"/>
                <a:cs typeface="Times New Roman"/>
                <a:sym typeface="Times New Roman"/>
              </a:rPr>
              <a:t>About.com Education</a:t>
            </a:r>
            <a:r>
              <a:rPr lang="en" sz="900">
                <a:solidFill>
                  <a:srgbClr val="000000"/>
                </a:solidFill>
                <a:latin typeface="Times New Roman"/>
                <a:ea typeface="Times New Roman"/>
                <a:cs typeface="Times New Roman"/>
                <a:sym typeface="Times New Roman"/>
              </a:rPr>
              <a:t>. About Education, 29 Aug. 2016. Web. 31 Jan. 2017</a:t>
            </a:r>
          </a:p>
          <a:p>
            <a:pPr lvl="0">
              <a:spcBef>
                <a:spcPts val="0"/>
              </a:spcBef>
              <a:buNone/>
            </a:pPr>
            <a:r>
              <a:rPr lang="en" sz="900">
                <a:solidFill>
                  <a:srgbClr val="000000"/>
                </a:solidFill>
                <a:latin typeface="Times New Roman"/>
                <a:ea typeface="Times New Roman"/>
                <a:cs typeface="Times New Roman"/>
                <a:sym typeface="Times New Roman"/>
              </a:rPr>
              <a:t>"Principles." </a:t>
            </a:r>
            <a:r>
              <a:rPr lang="en" sz="900" i="1">
                <a:solidFill>
                  <a:srgbClr val="000000"/>
                </a:solidFill>
                <a:latin typeface="Times New Roman"/>
                <a:ea typeface="Times New Roman"/>
                <a:cs typeface="Times New Roman"/>
                <a:sym typeface="Times New Roman"/>
              </a:rPr>
              <a:t>Socialist Party USA</a:t>
            </a:r>
            <a:r>
              <a:rPr lang="en" sz="900">
                <a:solidFill>
                  <a:srgbClr val="000000"/>
                </a:solidFill>
                <a:latin typeface="Times New Roman"/>
                <a:ea typeface="Times New Roman"/>
                <a:cs typeface="Times New Roman"/>
                <a:sym typeface="Times New Roman"/>
              </a:rPr>
              <a:t>. Socialist Party USA, n.d. Web. 31 Jan. 2017. </a:t>
            </a:r>
          </a:p>
          <a:p>
            <a:pPr lvl="0">
              <a:spcBef>
                <a:spcPts val="0"/>
              </a:spcBef>
              <a:buNone/>
            </a:pPr>
            <a:r>
              <a:rPr lang="en" sz="900">
                <a:solidFill>
                  <a:srgbClr val="000000"/>
                </a:solidFill>
                <a:latin typeface="Times New Roman"/>
                <a:ea typeface="Times New Roman"/>
                <a:cs typeface="Times New Roman"/>
                <a:sym typeface="Times New Roman"/>
              </a:rPr>
              <a:t>Robert L. Heilbroner. Marxism For and Against. George J. McLeod Limited, Toronto Canada, p.60 and p.45</a:t>
            </a:r>
          </a:p>
          <a:p>
            <a:pPr lvl="0">
              <a:spcBef>
                <a:spcPts val="0"/>
              </a:spcBef>
              <a:buClr>
                <a:schemeClr val="dk1"/>
              </a:buClr>
              <a:buSzPct val="122222"/>
              <a:buFont typeface="Arial"/>
              <a:buNone/>
            </a:pPr>
            <a:r>
              <a:rPr lang="en" sz="900">
                <a:solidFill>
                  <a:srgbClr val="000000"/>
                </a:solidFill>
                <a:latin typeface="Times New Roman"/>
                <a:ea typeface="Times New Roman"/>
                <a:cs typeface="Times New Roman"/>
                <a:sym typeface="Times New Roman"/>
              </a:rPr>
              <a:t>Eric Hobsbawm. The Communist Manifesto, A Modern Edition. Verso 1998. Eric Hobsbawm, English 1848 180 Varick Street, New York NY. </a:t>
            </a:r>
          </a:p>
          <a:p>
            <a:pPr lvl="0" rtl="0">
              <a:spcBef>
                <a:spcPts val="0"/>
              </a:spcBef>
              <a:buNone/>
            </a:pPr>
            <a:endParaRPr sz="900">
              <a:solidFill>
                <a:srgbClr val="000000"/>
              </a:solidFill>
              <a:latin typeface="Times New Roman"/>
              <a:ea typeface="Times New Roman"/>
              <a:cs typeface="Times New Roman"/>
              <a:sym typeface="Times New Roman"/>
            </a:endParaRPr>
          </a:p>
          <a:p>
            <a:pPr lvl="0">
              <a:spcBef>
                <a:spcPts val="0"/>
              </a:spcBef>
              <a:buNone/>
            </a:pPr>
            <a:r>
              <a:rPr lang="en" sz="900">
                <a:solidFill>
                  <a:srgbClr val="000000"/>
                </a:solidFill>
              </a:rPr>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169500" y="445025"/>
            <a:ext cx="8520600" cy="572700"/>
          </a:xfrm>
          <a:prstGeom prst="rect">
            <a:avLst/>
          </a:prstGeom>
        </p:spPr>
        <p:txBody>
          <a:bodyPr lIns="91425" tIns="91425" rIns="91425" bIns="91425" anchor="t" anchorCtr="0">
            <a:noAutofit/>
          </a:bodyPr>
          <a:lstStyle/>
          <a:p>
            <a:pPr lvl="0">
              <a:spcBef>
                <a:spcPts val="0"/>
              </a:spcBef>
              <a:buNone/>
            </a:pPr>
            <a:r>
              <a:rPr lang="en">
                <a:latin typeface="Economica"/>
                <a:ea typeface="Economica"/>
                <a:cs typeface="Economica"/>
                <a:sym typeface="Economica"/>
              </a:rPr>
              <a:t>U.S. Problems leading to people to choose socialism</a:t>
            </a:r>
          </a:p>
        </p:txBody>
      </p:sp>
      <p:sp>
        <p:nvSpPr>
          <p:cNvPr id="62" name="Shape 62"/>
          <p:cNvSpPr txBox="1">
            <a:spLocks noGrp="1"/>
          </p:cNvSpPr>
          <p:nvPr>
            <p:ph type="body" idx="1"/>
          </p:nvPr>
        </p:nvSpPr>
        <p:spPr>
          <a:xfrm>
            <a:off x="89250" y="1395150"/>
            <a:ext cx="8520600" cy="3416400"/>
          </a:xfrm>
          <a:prstGeom prst="rect">
            <a:avLst/>
          </a:prstGeom>
        </p:spPr>
        <p:txBody>
          <a:bodyPr lIns="91425" tIns="91425" rIns="91425" bIns="91425" anchor="t" anchorCtr="0">
            <a:noAutofit/>
          </a:bodyPr>
          <a:lstStyle/>
          <a:p>
            <a:pPr lvl="0">
              <a:spcBef>
                <a:spcPts val="0"/>
              </a:spcBef>
              <a:buNone/>
            </a:pPr>
            <a:r>
              <a:rPr lang="en">
                <a:latin typeface="Economica"/>
                <a:ea typeface="Economica"/>
                <a:cs typeface="Economica"/>
                <a:sym typeface="Economica"/>
              </a:rPr>
              <a:t>Americans faced large amounts of unsafe working conditions, as well as unfair pay. </a:t>
            </a:r>
          </a:p>
          <a:p>
            <a:pPr lvl="0">
              <a:spcBef>
                <a:spcPts val="0"/>
              </a:spcBef>
              <a:buNone/>
            </a:pPr>
            <a:r>
              <a:rPr lang="en">
                <a:latin typeface="Economica"/>
                <a:ea typeface="Economica"/>
                <a:cs typeface="Economica"/>
                <a:sym typeface="Economica"/>
              </a:rPr>
              <a:t>Immigrants also face discrimination as well as having limited rights, and completely unhealthy living conditions. </a:t>
            </a:r>
          </a:p>
          <a:p>
            <a:pPr lvl="0">
              <a:spcBef>
                <a:spcPts val="0"/>
              </a:spcBef>
              <a:buNone/>
            </a:pPr>
            <a:r>
              <a:rPr lang="en">
                <a:latin typeface="Economica"/>
                <a:ea typeface="Economica"/>
                <a:cs typeface="Economica"/>
                <a:sym typeface="Economica"/>
              </a:rPr>
              <a:t>The streets were completely filthy with the streets being cramped and filled with people. </a:t>
            </a:r>
          </a:p>
          <a:p>
            <a:pPr lvl="0">
              <a:spcBef>
                <a:spcPts val="0"/>
              </a:spcBef>
              <a:buNone/>
            </a:pPr>
            <a:r>
              <a:rPr lang="en">
                <a:latin typeface="Economica"/>
                <a:ea typeface="Economica"/>
                <a:cs typeface="Economica"/>
                <a:sym typeface="Economica"/>
              </a:rPr>
              <a:t>Diseases as well as poor health conditions, in housing, factories, and in food industry. </a:t>
            </a:r>
          </a:p>
          <a:p>
            <a:pPr lvl="0">
              <a:spcBef>
                <a:spcPts val="0"/>
              </a:spcBef>
              <a:buNone/>
            </a:pPr>
            <a:endParaRPr>
              <a:latin typeface="Economica"/>
              <a:ea typeface="Economica"/>
              <a:cs typeface="Economica"/>
              <a:sym typeface="Economica"/>
            </a:endParaRPr>
          </a:p>
          <a:p>
            <a:pPr lvl="0">
              <a:spcBef>
                <a:spcPts val="0"/>
              </a:spcBef>
              <a:buNone/>
            </a:pPr>
            <a:endParaRPr/>
          </a:p>
        </p:txBody>
      </p:sp>
      <p:pic>
        <p:nvPicPr>
          <p:cNvPr id="63" name="Shape 63" descr="Image result for 1890s unhealthy conditions"/>
          <p:cNvPicPr preferRelativeResize="0"/>
          <p:nvPr/>
        </p:nvPicPr>
        <p:blipFill>
          <a:blip r:embed="rId3">
            <a:alphaModFix/>
          </a:blip>
          <a:stretch>
            <a:fillRect/>
          </a:stretch>
        </p:blipFill>
        <p:spPr>
          <a:xfrm>
            <a:off x="6873325" y="2545500"/>
            <a:ext cx="1736525" cy="2315366"/>
          </a:xfrm>
          <a:prstGeom prst="rect">
            <a:avLst/>
          </a:prstGeom>
          <a:noFill/>
          <a:ln>
            <a:noFill/>
          </a:ln>
        </p:spPr>
      </p:pic>
      <p:pic>
        <p:nvPicPr>
          <p:cNvPr id="64" name="Shape 64" descr="Image result for 1890s unhealthy conditions"/>
          <p:cNvPicPr preferRelativeResize="0"/>
          <p:nvPr/>
        </p:nvPicPr>
        <p:blipFill>
          <a:blip r:embed="rId4">
            <a:alphaModFix/>
          </a:blip>
          <a:stretch>
            <a:fillRect/>
          </a:stretch>
        </p:blipFill>
        <p:spPr>
          <a:xfrm>
            <a:off x="169500" y="3303175"/>
            <a:ext cx="2377500" cy="17038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311700" y="283225"/>
            <a:ext cx="8520600" cy="572700"/>
          </a:xfrm>
          <a:prstGeom prst="rect">
            <a:avLst/>
          </a:prstGeom>
        </p:spPr>
        <p:txBody>
          <a:bodyPr lIns="91425" tIns="91425" rIns="91425" bIns="91425" anchor="t" anchorCtr="0">
            <a:noAutofit/>
          </a:bodyPr>
          <a:lstStyle/>
          <a:p>
            <a:pPr lvl="0">
              <a:spcBef>
                <a:spcPts val="0"/>
              </a:spcBef>
              <a:buNone/>
            </a:pPr>
            <a:r>
              <a:rPr lang="en">
                <a:latin typeface="Economica"/>
                <a:ea typeface="Economica"/>
                <a:cs typeface="Economica"/>
                <a:sym typeface="Economica"/>
              </a:rPr>
              <a:t>Karl Marx and The Communist Manifesto</a:t>
            </a:r>
          </a:p>
        </p:txBody>
      </p:sp>
      <p:sp>
        <p:nvSpPr>
          <p:cNvPr id="70" name="Shape 70"/>
          <p:cNvSpPr txBox="1">
            <a:spLocks noGrp="1"/>
          </p:cNvSpPr>
          <p:nvPr>
            <p:ph type="body" idx="1"/>
          </p:nvPr>
        </p:nvSpPr>
        <p:spPr>
          <a:xfrm>
            <a:off x="1901000" y="815462"/>
            <a:ext cx="5694600" cy="451800"/>
          </a:xfrm>
          <a:prstGeom prst="rect">
            <a:avLst/>
          </a:prstGeom>
        </p:spPr>
        <p:txBody>
          <a:bodyPr lIns="91425" tIns="91425" rIns="91425" bIns="91425" anchor="t" anchorCtr="0">
            <a:noAutofit/>
          </a:bodyPr>
          <a:lstStyle/>
          <a:p>
            <a:pPr lvl="0">
              <a:spcBef>
                <a:spcPts val="0"/>
              </a:spcBef>
              <a:buNone/>
            </a:pPr>
            <a:r>
              <a:rPr lang="en">
                <a:latin typeface="Times New Roman"/>
                <a:ea typeface="Times New Roman"/>
                <a:cs typeface="Times New Roman"/>
                <a:sym typeface="Times New Roman"/>
              </a:rPr>
              <a:t>Karl Marx was born on May 5 1818 and died March 1883</a:t>
            </a:r>
          </a:p>
          <a:p>
            <a:pPr lvl="0">
              <a:spcBef>
                <a:spcPts val="0"/>
              </a:spcBef>
              <a:buNone/>
            </a:pPr>
            <a:endParaRPr>
              <a:latin typeface="Times New Roman"/>
              <a:ea typeface="Times New Roman"/>
              <a:cs typeface="Times New Roman"/>
              <a:sym typeface="Times New Roman"/>
            </a:endParaRPr>
          </a:p>
        </p:txBody>
      </p:sp>
      <p:pic>
        <p:nvPicPr>
          <p:cNvPr id="71" name="Shape 71" descr="Image result for karl marx"/>
          <p:cNvPicPr preferRelativeResize="0"/>
          <p:nvPr/>
        </p:nvPicPr>
        <p:blipFill>
          <a:blip r:embed="rId3">
            <a:alphaModFix/>
          </a:blip>
          <a:stretch>
            <a:fillRect/>
          </a:stretch>
        </p:blipFill>
        <p:spPr>
          <a:xfrm>
            <a:off x="479375" y="1089999"/>
            <a:ext cx="1257849" cy="1477975"/>
          </a:xfrm>
          <a:prstGeom prst="rect">
            <a:avLst/>
          </a:prstGeom>
          <a:noFill/>
          <a:ln>
            <a:noFill/>
          </a:ln>
        </p:spPr>
      </p:pic>
      <p:pic>
        <p:nvPicPr>
          <p:cNvPr id="72" name="Shape 72" descr="Image result for communist manifesto"/>
          <p:cNvPicPr preferRelativeResize="0"/>
          <p:nvPr/>
        </p:nvPicPr>
        <p:blipFill>
          <a:blip r:embed="rId4">
            <a:alphaModFix/>
          </a:blip>
          <a:stretch>
            <a:fillRect/>
          </a:stretch>
        </p:blipFill>
        <p:spPr>
          <a:xfrm>
            <a:off x="431812" y="3011025"/>
            <a:ext cx="1352974" cy="1568510"/>
          </a:xfrm>
          <a:prstGeom prst="rect">
            <a:avLst/>
          </a:prstGeom>
          <a:noFill/>
          <a:ln>
            <a:noFill/>
          </a:ln>
        </p:spPr>
      </p:pic>
      <p:sp>
        <p:nvSpPr>
          <p:cNvPr id="73" name="Shape 73"/>
          <p:cNvSpPr txBox="1"/>
          <p:nvPr/>
        </p:nvSpPr>
        <p:spPr>
          <a:xfrm>
            <a:off x="1901000" y="1267275"/>
            <a:ext cx="6222000" cy="3370500"/>
          </a:xfrm>
          <a:prstGeom prst="rect">
            <a:avLst/>
          </a:prstGeom>
          <a:noFill/>
          <a:ln>
            <a:noFill/>
          </a:ln>
        </p:spPr>
        <p:txBody>
          <a:bodyPr lIns="91425" tIns="91425" rIns="91425" bIns="91425" anchor="t" anchorCtr="0">
            <a:noAutofit/>
          </a:bodyPr>
          <a:lstStyle/>
          <a:p>
            <a:pPr lvl="0" rtl="0">
              <a:lnSpc>
                <a:spcPct val="115000"/>
              </a:lnSpc>
              <a:spcBef>
                <a:spcPts val="0"/>
              </a:spcBef>
              <a:spcAft>
                <a:spcPts val="1600"/>
              </a:spcAft>
              <a:buClr>
                <a:schemeClr val="dk1"/>
              </a:buClr>
              <a:buSzPct val="61111"/>
              <a:buFont typeface="Arial"/>
              <a:buNone/>
            </a:pPr>
            <a:r>
              <a:rPr lang="en" sz="1800">
                <a:solidFill>
                  <a:schemeClr val="dk2"/>
                </a:solidFill>
                <a:latin typeface="Times New Roman"/>
                <a:ea typeface="Times New Roman"/>
                <a:cs typeface="Times New Roman"/>
                <a:sym typeface="Times New Roman"/>
              </a:rPr>
              <a:t>Created the Communist Manifesto a written Pamphlet of how the working class would rise up against the social elite. </a:t>
            </a:r>
          </a:p>
          <a:p>
            <a:pPr lvl="0" rtl="0">
              <a:lnSpc>
                <a:spcPct val="115000"/>
              </a:lnSpc>
              <a:spcBef>
                <a:spcPts val="0"/>
              </a:spcBef>
              <a:spcAft>
                <a:spcPts val="1600"/>
              </a:spcAft>
              <a:buClr>
                <a:schemeClr val="dk1"/>
              </a:buClr>
              <a:buSzPct val="61111"/>
              <a:buFont typeface="Arial"/>
              <a:buNone/>
            </a:pPr>
            <a:r>
              <a:rPr lang="en" sz="1800">
                <a:solidFill>
                  <a:schemeClr val="dk2"/>
                </a:solidFill>
                <a:latin typeface="Times New Roman"/>
                <a:ea typeface="Times New Roman"/>
                <a:cs typeface="Times New Roman"/>
                <a:sym typeface="Times New Roman"/>
              </a:rPr>
              <a:t>It was published in February of 1848 in 46 Liverpool in the the street of London. </a:t>
            </a:r>
          </a:p>
          <a:p>
            <a:pPr lvl="0" rtl="0">
              <a:lnSpc>
                <a:spcPct val="115000"/>
              </a:lnSpc>
              <a:spcBef>
                <a:spcPts val="0"/>
              </a:spcBef>
              <a:spcAft>
                <a:spcPts val="1600"/>
              </a:spcAft>
              <a:buClr>
                <a:schemeClr val="dk1"/>
              </a:buClr>
              <a:buSzPct val="61111"/>
              <a:buFont typeface="Arial"/>
              <a:buNone/>
            </a:pPr>
            <a:r>
              <a:rPr lang="en" sz="1800">
                <a:solidFill>
                  <a:schemeClr val="dk2"/>
                </a:solidFill>
                <a:latin typeface="Times New Roman"/>
                <a:ea typeface="Times New Roman"/>
                <a:cs typeface="Times New Roman"/>
                <a:sym typeface="Times New Roman"/>
              </a:rPr>
              <a:t>Within forty years a large portion of the world adopted the socialist  labour parties, but none of them chose the Communist Party as their name until the Russian Bolsheviks. </a:t>
            </a:r>
          </a:p>
          <a:p>
            <a:pPr lvl="0" rtl="0">
              <a:lnSpc>
                <a:spcPct val="115000"/>
              </a:lnSpc>
              <a:spcBef>
                <a:spcPts val="0"/>
              </a:spcBef>
              <a:spcAft>
                <a:spcPts val="1600"/>
              </a:spcAft>
              <a:buClr>
                <a:schemeClr val="dk1"/>
              </a:buClr>
              <a:buSzPct val="61111"/>
              <a:buFont typeface="Arial"/>
              <a:buNone/>
            </a:pPr>
            <a:r>
              <a:rPr lang="en" sz="1800">
                <a:solidFill>
                  <a:schemeClr val="dk2"/>
                </a:solidFill>
                <a:latin typeface="Times New Roman"/>
                <a:ea typeface="Times New Roman"/>
                <a:cs typeface="Times New Roman"/>
                <a:sym typeface="Times New Roman"/>
              </a:rPr>
              <a:t>The Communist Manifesto was well received by German immigrants and was later brought to the United States by German immigrants.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Shape 78"/>
          <p:cNvSpPr txBox="1">
            <a:spLocks noGrp="1"/>
          </p:cNvSpPr>
          <p:nvPr>
            <p:ph type="body" idx="1"/>
          </p:nvPr>
        </p:nvSpPr>
        <p:spPr>
          <a:xfrm>
            <a:off x="311700" y="336929"/>
            <a:ext cx="8520600" cy="3416400"/>
          </a:xfrm>
          <a:prstGeom prst="rect">
            <a:avLst/>
          </a:prstGeom>
        </p:spPr>
        <p:txBody>
          <a:bodyPr lIns="91425" tIns="91425" rIns="91425" bIns="91425" anchor="t" anchorCtr="0">
            <a:noAutofit/>
          </a:bodyPr>
          <a:lstStyle/>
          <a:p>
            <a:pPr lvl="0">
              <a:spcBef>
                <a:spcPts val="0"/>
              </a:spcBef>
              <a:buNone/>
            </a:pPr>
            <a:r>
              <a:rPr lang="en">
                <a:latin typeface="Times New Roman"/>
                <a:ea typeface="Times New Roman"/>
                <a:cs typeface="Times New Roman"/>
                <a:sym typeface="Times New Roman"/>
              </a:rPr>
              <a:t>“The ‘dangerous class’, the social scum, that passively rotting mass thrown off by the lowest layers of old society, may, here and there, be swept into the  movement by a proletarian revolution.”</a:t>
            </a:r>
          </a:p>
          <a:p>
            <a:pPr lvl="0">
              <a:spcBef>
                <a:spcPts val="0"/>
              </a:spcBef>
              <a:buNone/>
            </a:pPr>
            <a:r>
              <a:rPr lang="en">
                <a:latin typeface="Times New Roman"/>
                <a:ea typeface="Times New Roman"/>
                <a:cs typeface="Times New Roman"/>
                <a:sym typeface="Times New Roman"/>
              </a:rPr>
              <a:t>“...in America as in Germany, [it] has stripped him of every trace of national character.”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Shape 83"/>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latin typeface="Economica"/>
                <a:ea typeface="Economica"/>
                <a:cs typeface="Economica"/>
                <a:sym typeface="Economica"/>
              </a:rPr>
              <a:t>Marxism For and Against </a:t>
            </a:r>
          </a:p>
        </p:txBody>
      </p:sp>
      <p:sp>
        <p:nvSpPr>
          <p:cNvPr id="84" name="Shape 84"/>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r>
              <a:rPr lang="en">
                <a:latin typeface="Times New Roman"/>
                <a:ea typeface="Times New Roman"/>
                <a:cs typeface="Times New Roman"/>
                <a:sym typeface="Times New Roman"/>
              </a:rPr>
              <a:t>The revolutionary core of Marxism has obvious ramifications with the previous question of marxism as political reality.</a:t>
            </a:r>
          </a:p>
          <a:p>
            <a:pPr lvl="0">
              <a:spcBef>
                <a:spcPts val="0"/>
              </a:spcBef>
              <a:buNone/>
            </a:pPr>
            <a:r>
              <a:rPr lang="en">
                <a:latin typeface="Times New Roman"/>
                <a:ea typeface="Times New Roman"/>
                <a:cs typeface="Times New Roman"/>
                <a:sym typeface="Times New Roman"/>
              </a:rPr>
              <a:t>The legacy of Marx is the magisterial figure from whom we must all learn if we are to carry on the task of critical inquiry that he began</a:t>
            </a:r>
            <a:r>
              <a:rPr lang="en"/>
              <a:t>. </a:t>
            </a:r>
          </a:p>
          <a:p>
            <a:pPr lvl="0">
              <a:spcBef>
                <a:spcPts val="0"/>
              </a:spcBef>
              <a:buNone/>
            </a:pPr>
            <a:r>
              <a:rPr lang="en"/>
              <a:t> </a:t>
            </a:r>
          </a:p>
          <a:p>
            <a:pPr lvl="0">
              <a:spcBef>
                <a:spcPts val="0"/>
              </a:spcBef>
              <a:buNone/>
            </a:pPr>
            <a:endParaRPr/>
          </a:p>
          <a:p>
            <a:pPr lvl="0">
              <a:spcBef>
                <a:spcPts val="0"/>
              </a:spcBef>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Shape 89"/>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latin typeface="Economica"/>
                <a:ea typeface="Economica"/>
                <a:cs typeface="Economica"/>
                <a:sym typeface="Economica"/>
              </a:rPr>
              <a:t>Beginning of American Socialism</a:t>
            </a:r>
          </a:p>
        </p:txBody>
      </p:sp>
      <p:sp>
        <p:nvSpPr>
          <p:cNvPr id="90" name="Shape 90"/>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r>
              <a:rPr lang="en">
                <a:latin typeface="Times New Roman"/>
                <a:ea typeface="Times New Roman"/>
                <a:cs typeface="Times New Roman"/>
                <a:sym typeface="Times New Roman"/>
              </a:rPr>
              <a:t>Socialism is the practice of being a community, where production, distribution, and exchange is regulated as a whole </a:t>
            </a:r>
          </a:p>
          <a:p>
            <a:pPr lvl="0" rtl="0">
              <a:spcBef>
                <a:spcPts val="0"/>
              </a:spcBef>
              <a:buNone/>
            </a:pPr>
            <a:r>
              <a:rPr lang="en">
                <a:latin typeface="Times New Roman"/>
                <a:ea typeface="Times New Roman"/>
                <a:cs typeface="Times New Roman"/>
                <a:sym typeface="Times New Roman"/>
              </a:rPr>
              <a:t>In 1825, </a:t>
            </a:r>
            <a:r>
              <a:rPr lang="en" b="1">
                <a:latin typeface="Times New Roman"/>
                <a:ea typeface="Times New Roman"/>
                <a:cs typeface="Times New Roman"/>
                <a:sym typeface="Times New Roman"/>
              </a:rPr>
              <a:t>Robert Owen</a:t>
            </a:r>
            <a:r>
              <a:rPr lang="en">
                <a:latin typeface="Times New Roman"/>
                <a:ea typeface="Times New Roman"/>
                <a:cs typeface="Times New Roman"/>
                <a:sym typeface="Times New Roman"/>
              </a:rPr>
              <a:t>’s Utopian Communities began the uprising of socialist ideas</a:t>
            </a:r>
          </a:p>
          <a:p>
            <a:pPr lvl="0">
              <a:spcBef>
                <a:spcPts val="0"/>
              </a:spcBef>
              <a:buNone/>
            </a:pPr>
            <a:r>
              <a:rPr lang="en">
                <a:latin typeface="Times New Roman"/>
                <a:ea typeface="Times New Roman"/>
                <a:cs typeface="Times New Roman"/>
                <a:sym typeface="Times New Roman"/>
              </a:rPr>
              <a:t>From 1857-1888, the large amount of German Immigrants brought Social Democracy to America</a:t>
            </a:r>
          </a:p>
          <a:p>
            <a:pPr lvl="0">
              <a:spcBef>
                <a:spcPts val="0"/>
              </a:spcBef>
              <a:buNone/>
            </a:pPr>
            <a:r>
              <a:rPr lang="en">
                <a:latin typeface="Times New Roman"/>
                <a:ea typeface="Times New Roman"/>
                <a:cs typeface="Times New Roman"/>
                <a:sym typeface="Times New Roman"/>
              </a:rPr>
              <a:t>The books “The Cooperative Commonwealth” by Laurence Gronlund and “Looking Backward” in 1988-1897, started to create 20th century American socialist beliefs</a:t>
            </a:r>
          </a:p>
          <a:p>
            <a:pPr lvl="0">
              <a:spcBef>
                <a:spcPts val="0"/>
              </a:spcBef>
              <a:buNone/>
            </a:pPr>
            <a:endParaRPr>
              <a:latin typeface="Times New Roman"/>
              <a:ea typeface="Times New Roman"/>
              <a:cs typeface="Times New Roman"/>
              <a:sym typeface="Times New Roman"/>
            </a:endParaRPr>
          </a:p>
          <a:p>
            <a:pPr lvl="0">
              <a:spcBef>
                <a:spcPts val="0"/>
              </a:spcBef>
              <a:buNone/>
            </a:pPr>
            <a:endParaRPr>
              <a:latin typeface="Times New Roman"/>
              <a:ea typeface="Times New Roman"/>
              <a:cs typeface="Times New Roman"/>
              <a:sym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Shape 95"/>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latin typeface="Economica"/>
                <a:ea typeface="Economica"/>
                <a:cs typeface="Economica"/>
                <a:sym typeface="Economica"/>
              </a:rPr>
              <a:t>Robert Owen</a:t>
            </a:r>
          </a:p>
        </p:txBody>
      </p:sp>
      <p:sp>
        <p:nvSpPr>
          <p:cNvPr id="96" name="Shape 96"/>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r>
              <a:rPr lang="en">
                <a:latin typeface="Times New Roman"/>
                <a:ea typeface="Times New Roman"/>
                <a:cs typeface="Times New Roman"/>
                <a:sym typeface="Times New Roman"/>
              </a:rPr>
              <a:t>Born in 1771 in Newton, Montgomeryshire, Wales, Robert </a:t>
            </a:r>
            <a:br>
              <a:rPr lang="en">
                <a:latin typeface="Times New Roman"/>
                <a:ea typeface="Times New Roman"/>
                <a:cs typeface="Times New Roman"/>
                <a:sym typeface="Times New Roman"/>
              </a:rPr>
            </a:br>
            <a:r>
              <a:rPr lang="en">
                <a:latin typeface="Times New Roman"/>
                <a:ea typeface="Times New Roman"/>
                <a:cs typeface="Times New Roman"/>
                <a:sym typeface="Times New Roman"/>
              </a:rPr>
              <a:t>Owen was a British socialist in the 1790’s </a:t>
            </a:r>
          </a:p>
          <a:p>
            <a:pPr lvl="0">
              <a:spcBef>
                <a:spcPts val="0"/>
              </a:spcBef>
              <a:buNone/>
            </a:pPr>
            <a:r>
              <a:rPr lang="en">
                <a:latin typeface="Times New Roman"/>
                <a:ea typeface="Times New Roman"/>
                <a:cs typeface="Times New Roman"/>
                <a:sym typeface="Times New Roman"/>
              </a:rPr>
              <a:t>Wanted to introduce “principles in the conduct of the people” </a:t>
            </a:r>
            <a:br>
              <a:rPr lang="en">
                <a:latin typeface="Times New Roman"/>
                <a:ea typeface="Times New Roman"/>
                <a:cs typeface="Times New Roman"/>
                <a:sym typeface="Times New Roman"/>
              </a:rPr>
            </a:br>
            <a:r>
              <a:rPr lang="en">
                <a:latin typeface="Times New Roman"/>
                <a:ea typeface="Times New Roman"/>
                <a:cs typeface="Times New Roman"/>
                <a:sym typeface="Times New Roman"/>
              </a:rPr>
              <a:t>and rejected the competitive business system because these had </a:t>
            </a:r>
            <a:br>
              <a:rPr lang="en">
                <a:latin typeface="Times New Roman"/>
                <a:ea typeface="Times New Roman"/>
                <a:cs typeface="Times New Roman"/>
                <a:sym typeface="Times New Roman"/>
              </a:rPr>
            </a:br>
            <a:r>
              <a:rPr lang="en">
                <a:latin typeface="Times New Roman"/>
                <a:ea typeface="Times New Roman"/>
                <a:cs typeface="Times New Roman"/>
                <a:sym typeface="Times New Roman"/>
              </a:rPr>
              <a:t>to do with character formation </a:t>
            </a:r>
          </a:p>
          <a:p>
            <a:pPr lvl="0">
              <a:spcBef>
                <a:spcPts val="0"/>
              </a:spcBef>
              <a:buNone/>
            </a:pPr>
            <a:r>
              <a:rPr lang="en">
                <a:latin typeface="Times New Roman"/>
                <a:ea typeface="Times New Roman"/>
                <a:cs typeface="Times New Roman"/>
                <a:sym typeface="Times New Roman"/>
              </a:rPr>
              <a:t>Believed in “one man’s gain” would not be “another man’s loss” </a:t>
            </a:r>
            <a:br>
              <a:rPr lang="en">
                <a:latin typeface="Times New Roman"/>
                <a:ea typeface="Times New Roman"/>
                <a:cs typeface="Times New Roman"/>
                <a:sym typeface="Times New Roman"/>
              </a:rPr>
            </a:br>
            <a:r>
              <a:rPr lang="en">
                <a:latin typeface="Times New Roman"/>
                <a:ea typeface="Times New Roman"/>
                <a:cs typeface="Times New Roman"/>
                <a:sym typeface="Times New Roman"/>
              </a:rPr>
              <a:t>and also thought that a healthy, happy environment would shape individual character along the right social lines</a:t>
            </a:r>
          </a:p>
          <a:p>
            <a:pPr lvl="0">
              <a:spcBef>
                <a:spcPts val="0"/>
              </a:spcBef>
              <a:buNone/>
            </a:pPr>
            <a:r>
              <a:rPr lang="en">
                <a:latin typeface="Times New Roman"/>
                <a:ea typeface="Times New Roman"/>
                <a:cs typeface="Times New Roman"/>
                <a:sym typeface="Times New Roman"/>
              </a:rPr>
              <a:t>Wanted to not only educate children, but adults as well</a:t>
            </a:r>
          </a:p>
        </p:txBody>
      </p:sp>
      <p:pic>
        <p:nvPicPr>
          <p:cNvPr id="97" name="Shape 97" descr="Image result for robert owen"/>
          <p:cNvPicPr preferRelativeResize="0"/>
          <p:nvPr/>
        </p:nvPicPr>
        <p:blipFill>
          <a:blip r:embed="rId3">
            <a:alphaModFix/>
          </a:blip>
          <a:stretch>
            <a:fillRect/>
          </a:stretch>
        </p:blipFill>
        <p:spPr>
          <a:xfrm>
            <a:off x="6394200" y="541000"/>
            <a:ext cx="2066375" cy="268785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latin typeface="Economica"/>
                <a:ea typeface="Economica"/>
                <a:cs typeface="Economica"/>
                <a:sym typeface="Economica"/>
              </a:rPr>
              <a:t>American Socialism in the Early 1900’s</a:t>
            </a:r>
          </a:p>
        </p:txBody>
      </p:sp>
      <p:sp>
        <p:nvSpPr>
          <p:cNvPr id="103" name="Shape 103"/>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r>
              <a:rPr lang="en">
                <a:latin typeface="Times New Roman"/>
                <a:ea typeface="Times New Roman"/>
                <a:cs typeface="Times New Roman"/>
                <a:sym typeface="Times New Roman"/>
              </a:rPr>
              <a:t>From 1897-1900s, the Social Democracy of America and Socialist Labor party form from </a:t>
            </a:r>
            <a:r>
              <a:rPr lang="en" b="1">
                <a:latin typeface="Times New Roman"/>
                <a:ea typeface="Times New Roman"/>
                <a:cs typeface="Times New Roman"/>
                <a:sym typeface="Times New Roman"/>
              </a:rPr>
              <a:t>Eugene Debs</a:t>
            </a:r>
          </a:p>
          <a:p>
            <a:pPr lvl="0">
              <a:spcBef>
                <a:spcPts val="0"/>
              </a:spcBef>
              <a:buNone/>
            </a:pPr>
            <a:r>
              <a:rPr lang="en">
                <a:latin typeface="Times New Roman"/>
                <a:ea typeface="Times New Roman"/>
                <a:cs typeface="Times New Roman"/>
                <a:sym typeface="Times New Roman"/>
              </a:rPr>
              <a:t>Socialist parties were apart of the Progressive Era; where corruption in the government was trying to be reversed and began with the election of the 26th president, Theodore Roosevelt in 1901</a:t>
            </a:r>
          </a:p>
          <a:p>
            <a:pPr lvl="0" rtl="0">
              <a:spcBef>
                <a:spcPts val="0"/>
              </a:spcBef>
              <a:buNone/>
            </a:pPr>
            <a:r>
              <a:rPr lang="en" b="1">
                <a:latin typeface="Times New Roman"/>
                <a:ea typeface="Times New Roman"/>
                <a:cs typeface="Times New Roman"/>
                <a:sym typeface="Times New Roman"/>
              </a:rPr>
              <a:t>Upton Sinclair</a:t>
            </a:r>
            <a:r>
              <a:rPr lang="en">
                <a:latin typeface="Times New Roman"/>
                <a:ea typeface="Times New Roman"/>
                <a:cs typeface="Times New Roman"/>
                <a:sym typeface="Times New Roman"/>
              </a:rPr>
              <a:t> founded the Intercollegiate Socialist Society which its purpose was to spread the cause of socialism in 1905 </a:t>
            </a:r>
          </a:p>
          <a:p>
            <a:pPr lvl="0">
              <a:spcBef>
                <a:spcPts val="0"/>
              </a:spcBef>
              <a:buNone/>
            </a:pPr>
            <a:endParaRPr>
              <a:latin typeface="Times New Roman"/>
              <a:ea typeface="Times New Roman"/>
              <a:cs typeface="Times New Roman"/>
              <a:sym typeface="Times New Roman"/>
            </a:endParaRPr>
          </a:p>
          <a:p>
            <a:pPr lvl="0">
              <a:spcBef>
                <a:spcPts val="0"/>
              </a:spcBef>
              <a:buNone/>
            </a:pPr>
            <a:endParaRPr>
              <a:latin typeface="Times New Roman"/>
              <a:ea typeface="Times New Roman"/>
              <a:cs typeface="Times New Roman"/>
              <a:sym typeface="Times New Roman"/>
            </a:endParaRPr>
          </a:p>
          <a:p>
            <a:pPr lvl="0">
              <a:spcBef>
                <a:spcPts val="0"/>
              </a:spcBef>
              <a:buNone/>
            </a:pPr>
            <a:endParaRPr>
              <a:latin typeface="Times New Roman"/>
              <a:ea typeface="Times New Roman"/>
              <a:cs typeface="Times New Roman"/>
              <a:sym typeface="Times New Roman"/>
            </a:endParaRPr>
          </a:p>
          <a:p>
            <a:pPr lvl="0">
              <a:spcBef>
                <a:spcPts val="0"/>
              </a:spcBef>
              <a:buNone/>
            </a:pPr>
            <a:endParaRPr>
              <a:latin typeface="Times New Roman"/>
              <a:ea typeface="Times New Roman"/>
              <a:cs typeface="Times New Roman"/>
              <a:sym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latin typeface="Economica"/>
                <a:ea typeface="Economica"/>
                <a:cs typeface="Economica"/>
                <a:sym typeface="Economica"/>
              </a:rPr>
              <a:t>Eugene Debs</a:t>
            </a:r>
          </a:p>
        </p:txBody>
      </p:sp>
      <p:sp>
        <p:nvSpPr>
          <p:cNvPr id="109" name="Shape 109"/>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r>
              <a:rPr lang="en">
                <a:latin typeface="Times New Roman"/>
                <a:ea typeface="Times New Roman"/>
                <a:cs typeface="Times New Roman"/>
                <a:sym typeface="Times New Roman"/>
              </a:rPr>
              <a:t>Born in 1855, Eugene V. Debs was a labor organizer and the Socialist </a:t>
            </a:r>
            <a:br>
              <a:rPr lang="en">
                <a:latin typeface="Times New Roman"/>
                <a:ea typeface="Times New Roman"/>
                <a:cs typeface="Times New Roman"/>
                <a:sym typeface="Times New Roman"/>
              </a:rPr>
            </a:br>
            <a:r>
              <a:rPr lang="en">
                <a:latin typeface="Times New Roman"/>
                <a:ea typeface="Times New Roman"/>
                <a:cs typeface="Times New Roman"/>
                <a:sym typeface="Times New Roman"/>
              </a:rPr>
              <a:t>Party’s candidate for U.S president five times between 1900-1920</a:t>
            </a:r>
            <a:br>
              <a:rPr lang="en">
                <a:latin typeface="Times New Roman"/>
                <a:ea typeface="Times New Roman"/>
                <a:cs typeface="Times New Roman"/>
                <a:sym typeface="Times New Roman"/>
              </a:rPr>
            </a:br>
            <a:r>
              <a:rPr lang="en">
                <a:latin typeface="Times New Roman"/>
                <a:ea typeface="Times New Roman"/>
                <a:cs typeface="Times New Roman"/>
                <a:sym typeface="Times New Roman"/>
              </a:rPr>
              <a:t/>
            </a:r>
            <a:br>
              <a:rPr lang="en">
                <a:latin typeface="Times New Roman"/>
                <a:ea typeface="Times New Roman"/>
                <a:cs typeface="Times New Roman"/>
                <a:sym typeface="Times New Roman"/>
              </a:rPr>
            </a:br>
            <a:r>
              <a:rPr lang="en">
                <a:latin typeface="Times New Roman"/>
                <a:ea typeface="Times New Roman"/>
                <a:cs typeface="Times New Roman"/>
                <a:sym typeface="Times New Roman"/>
              </a:rPr>
              <a:t>His union conducted a successful strike for higher wages against the </a:t>
            </a:r>
            <a:br>
              <a:rPr lang="en">
                <a:latin typeface="Times New Roman"/>
                <a:ea typeface="Times New Roman"/>
                <a:cs typeface="Times New Roman"/>
                <a:sym typeface="Times New Roman"/>
              </a:rPr>
            </a:br>
            <a:r>
              <a:rPr lang="en">
                <a:latin typeface="Times New Roman"/>
                <a:ea typeface="Times New Roman"/>
                <a:cs typeface="Times New Roman"/>
                <a:sym typeface="Times New Roman"/>
              </a:rPr>
              <a:t>Great Northern Railway in 1894 and became president for the</a:t>
            </a:r>
            <a:br>
              <a:rPr lang="en">
                <a:latin typeface="Times New Roman"/>
                <a:ea typeface="Times New Roman"/>
                <a:cs typeface="Times New Roman"/>
                <a:sym typeface="Times New Roman"/>
              </a:rPr>
            </a:br>
            <a:r>
              <a:rPr lang="en">
                <a:latin typeface="Times New Roman"/>
                <a:ea typeface="Times New Roman"/>
                <a:cs typeface="Times New Roman"/>
                <a:sym typeface="Times New Roman"/>
              </a:rPr>
              <a:t>American Railway Union the year before</a:t>
            </a:r>
            <a:br>
              <a:rPr lang="en">
                <a:latin typeface="Times New Roman"/>
                <a:ea typeface="Times New Roman"/>
                <a:cs typeface="Times New Roman"/>
                <a:sym typeface="Times New Roman"/>
              </a:rPr>
            </a:br>
            <a:r>
              <a:rPr lang="en">
                <a:latin typeface="Times New Roman"/>
                <a:ea typeface="Times New Roman"/>
                <a:cs typeface="Times New Roman"/>
                <a:sym typeface="Times New Roman"/>
              </a:rPr>
              <a:t/>
            </a:r>
            <a:br>
              <a:rPr lang="en">
                <a:latin typeface="Times New Roman"/>
                <a:ea typeface="Times New Roman"/>
                <a:cs typeface="Times New Roman"/>
                <a:sym typeface="Times New Roman"/>
              </a:rPr>
            </a:br>
            <a:r>
              <a:rPr lang="en">
                <a:latin typeface="Times New Roman"/>
                <a:ea typeface="Times New Roman"/>
                <a:cs typeface="Times New Roman"/>
                <a:sym typeface="Times New Roman"/>
              </a:rPr>
              <a:t>Went to jail for leading the Chicago Pullman Palace Car Company Strike and became renown after that</a:t>
            </a:r>
            <a:br>
              <a:rPr lang="en">
                <a:latin typeface="Times New Roman"/>
                <a:ea typeface="Times New Roman"/>
                <a:cs typeface="Times New Roman"/>
                <a:sym typeface="Times New Roman"/>
              </a:rPr>
            </a:br>
            <a:r>
              <a:rPr lang="en">
                <a:latin typeface="Times New Roman"/>
                <a:ea typeface="Times New Roman"/>
                <a:cs typeface="Times New Roman"/>
                <a:sym typeface="Times New Roman"/>
              </a:rPr>
              <a:t/>
            </a:r>
            <a:br>
              <a:rPr lang="en">
                <a:latin typeface="Times New Roman"/>
                <a:ea typeface="Times New Roman"/>
                <a:cs typeface="Times New Roman"/>
                <a:sym typeface="Times New Roman"/>
              </a:rPr>
            </a:br>
            <a:endParaRPr lang="en">
              <a:latin typeface="Times New Roman"/>
              <a:ea typeface="Times New Roman"/>
              <a:cs typeface="Times New Roman"/>
              <a:sym typeface="Times New Roman"/>
            </a:endParaRPr>
          </a:p>
        </p:txBody>
      </p:sp>
      <p:pic>
        <p:nvPicPr>
          <p:cNvPr id="110" name="Shape 110" descr="eugene.jpg"/>
          <p:cNvPicPr preferRelativeResize="0"/>
          <p:nvPr/>
        </p:nvPicPr>
        <p:blipFill>
          <a:blip r:embed="rId3">
            <a:alphaModFix/>
          </a:blip>
          <a:stretch>
            <a:fillRect/>
          </a:stretch>
        </p:blipFill>
        <p:spPr>
          <a:xfrm>
            <a:off x="6849975" y="98125"/>
            <a:ext cx="2171700" cy="2857500"/>
          </a:xfrm>
          <a:prstGeom prst="rect">
            <a:avLst/>
          </a:prstGeom>
          <a:noFill/>
          <a:ln>
            <a:noFill/>
          </a:ln>
        </p:spPr>
      </p:pic>
    </p:spTree>
  </p:cSld>
  <p:clrMapOvr>
    <a:masterClrMapping/>
  </p:clrMapOvr>
</p:sld>
</file>

<file path=ppt/theme/theme1.xml><?xml version="1.0" encoding="utf-8"?>
<a:theme xmlns:a="http://schemas.openxmlformats.org/drawingml/2006/main"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1023</Words>
  <Application>Microsoft Office PowerPoint</Application>
  <PresentationFormat>On-screen Show (16:9)</PresentationFormat>
  <Paragraphs>67</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Times New Roman</vt:lpstr>
      <vt:lpstr>Economica</vt:lpstr>
      <vt:lpstr>simple-light-2</vt:lpstr>
      <vt:lpstr>PowerPoint Presentation</vt:lpstr>
      <vt:lpstr>U.S. Problems leading to people to choose socialism</vt:lpstr>
      <vt:lpstr>Karl Marx and The Communist Manifesto</vt:lpstr>
      <vt:lpstr>PowerPoint Presentation</vt:lpstr>
      <vt:lpstr>Marxism For and Against </vt:lpstr>
      <vt:lpstr>Beginning of American Socialism</vt:lpstr>
      <vt:lpstr>Robert Owen</vt:lpstr>
      <vt:lpstr>American Socialism in the Early 1900’s</vt:lpstr>
      <vt:lpstr>Eugene Debs</vt:lpstr>
      <vt:lpstr>Upton Sinclair</vt:lpstr>
      <vt:lpstr>The Downfall of Socialism</vt:lpstr>
      <vt:lpstr>Effects of Early 20th Century American Socialism </vt:lpstr>
      <vt:lpstr>Works Cited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Hughes Emile</dc:creator>
  <cp:lastModifiedBy>Administrator</cp:lastModifiedBy>
  <cp:revision>1</cp:revision>
  <dcterms:modified xsi:type="dcterms:W3CDTF">2017-02-09T23:01:47Z</dcterms:modified>
</cp:coreProperties>
</file>